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28" r:id="rId1"/>
  </p:sldMasterIdLst>
  <p:notesMasterIdLst>
    <p:notesMasterId r:id="rId24"/>
  </p:notesMasterIdLst>
  <p:handoutMasterIdLst>
    <p:handoutMasterId r:id="rId25"/>
  </p:handoutMasterIdLst>
  <p:sldIdLst>
    <p:sldId id="256" r:id="rId2"/>
    <p:sldId id="287" r:id="rId3"/>
    <p:sldId id="257" r:id="rId4"/>
    <p:sldId id="258" r:id="rId5"/>
    <p:sldId id="259" r:id="rId6"/>
    <p:sldId id="260" r:id="rId7"/>
    <p:sldId id="284" r:id="rId8"/>
    <p:sldId id="262" r:id="rId9"/>
    <p:sldId id="264" r:id="rId10"/>
    <p:sldId id="272" r:id="rId11"/>
    <p:sldId id="274" r:id="rId12"/>
    <p:sldId id="275" r:id="rId13"/>
    <p:sldId id="276" r:id="rId14"/>
    <p:sldId id="277" r:id="rId15"/>
    <p:sldId id="278" r:id="rId16"/>
    <p:sldId id="279" r:id="rId17"/>
    <p:sldId id="269" r:id="rId18"/>
    <p:sldId id="270" r:id="rId19"/>
    <p:sldId id="265" r:id="rId20"/>
    <p:sldId id="266" r:id="rId21"/>
    <p:sldId id="280" r:id="rId22"/>
    <p:sldId id="281" r:id="rId23"/>
  </p:sldIdLst>
  <p:sldSz cx="9144000" cy="6858000" type="screen4x3"/>
  <p:notesSz cx="7096125" cy="93821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643" autoAdjust="0"/>
  </p:normalViewPr>
  <p:slideViewPr>
    <p:cSldViewPr snapToGrid="0" snapToObjects="1">
      <p:cViewPr varScale="1">
        <p:scale>
          <a:sx n="70" d="100"/>
          <a:sy n="70" d="100"/>
        </p:scale>
        <p:origin x="116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4988" cy="470736"/>
          </a:xfrm>
          <a:prstGeom prst="rect">
            <a:avLst/>
          </a:prstGeom>
        </p:spPr>
        <p:txBody>
          <a:bodyPr vert="horz" lIns="94140" tIns="47071" rIns="94140" bIns="47071" rtlCol="0"/>
          <a:lstStyle>
            <a:lvl1pPr algn="l">
              <a:defRPr sz="1200"/>
            </a:lvl1pPr>
          </a:lstStyle>
          <a:p>
            <a:endParaRPr lang="en-US"/>
          </a:p>
        </p:txBody>
      </p:sp>
      <p:sp>
        <p:nvSpPr>
          <p:cNvPr id="3" name="Date Placeholder 2"/>
          <p:cNvSpPr>
            <a:spLocks noGrp="1"/>
          </p:cNvSpPr>
          <p:nvPr>
            <p:ph type="dt" sz="quarter" idx="1"/>
          </p:nvPr>
        </p:nvSpPr>
        <p:spPr>
          <a:xfrm>
            <a:off x="4019495" y="0"/>
            <a:ext cx="3074988" cy="470736"/>
          </a:xfrm>
          <a:prstGeom prst="rect">
            <a:avLst/>
          </a:prstGeom>
        </p:spPr>
        <p:txBody>
          <a:bodyPr vert="horz" lIns="94140" tIns="47071" rIns="94140" bIns="47071" rtlCol="0"/>
          <a:lstStyle>
            <a:lvl1pPr algn="r">
              <a:defRPr sz="1200"/>
            </a:lvl1pPr>
          </a:lstStyle>
          <a:p>
            <a:fld id="{D72379BB-8F42-4C6C-9A04-8E6A3BEB7E35}" type="datetimeFigureOut">
              <a:rPr lang="en-US" smtClean="0"/>
              <a:t>2/12/2018</a:t>
            </a:fld>
            <a:endParaRPr lang="en-US"/>
          </a:p>
        </p:txBody>
      </p:sp>
      <p:sp>
        <p:nvSpPr>
          <p:cNvPr id="4" name="Footer Placeholder 3"/>
          <p:cNvSpPr>
            <a:spLocks noGrp="1"/>
          </p:cNvSpPr>
          <p:nvPr>
            <p:ph type="ftr" sz="quarter" idx="2"/>
          </p:nvPr>
        </p:nvSpPr>
        <p:spPr>
          <a:xfrm>
            <a:off x="0" y="8911392"/>
            <a:ext cx="3074988" cy="470735"/>
          </a:xfrm>
          <a:prstGeom prst="rect">
            <a:avLst/>
          </a:prstGeom>
        </p:spPr>
        <p:txBody>
          <a:bodyPr vert="horz" lIns="94140" tIns="47071" rIns="94140" bIns="47071" rtlCol="0" anchor="b"/>
          <a:lstStyle>
            <a:lvl1pPr algn="l">
              <a:defRPr sz="1200"/>
            </a:lvl1pPr>
          </a:lstStyle>
          <a:p>
            <a:endParaRPr lang="en-US"/>
          </a:p>
        </p:txBody>
      </p:sp>
      <p:sp>
        <p:nvSpPr>
          <p:cNvPr id="5" name="Slide Number Placeholder 4"/>
          <p:cNvSpPr>
            <a:spLocks noGrp="1"/>
          </p:cNvSpPr>
          <p:nvPr>
            <p:ph type="sldNum" sz="quarter" idx="3"/>
          </p:nvPr>
        </p:nvSpPr>
        <p:spPr>
          <a:xfrm>
            <a:off x="4019495" y="8911392"/>
            <a:ext cx="3074988" cy="470735"/>
          </a:xfrm>
          <a:prstGeom prst="rect">
            <a:avLst/>
          </a:prstGeom>
        </p:spPr>
        <p:txBody>
          <a:bodyPr vert="horz" lIns="94140" tIns="47071" rIns="94140" bIns="47071" rtlCol="0" anchor="b"/>
          <a:lstStyle>
            <a:lvl1pPr algn="r">
              <a:defRPr sz="1200"/>
            </a:lvl1pPr>
          </a:lstStyle>
          <a:p>
            <a:fld id="{A23A1C3F-8D9C-4F9E-A3AE-588BCAAA3225}" type="slidenum">
              <a:rPr lang="en-US" smtClean="0"/>
              <a:t>‹#›</a:t>
            </a:fld>
            <a:endParaRPr lang="en-US"/>
          </a:p>
        </p:txBody>
      </p:sp>
    </p:spTree>
    <p:extLst>
      <p:ext uri="{BB962C8B-B14F-4D97-AF65-F5344CB8AC3E}">
        <p14:creationId xmlns:p14="http://schemas.microsoft.com/office/powerpoint/2010/main" val="8884822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4988" cy="470736"/>
          </a:xfrm>
          <a:prstGeom prst="rect">
            <a:avLst/>
          </a:prstGeom>
        </p:spPr>
        <p:txBody>
          <a:bodyPr vert="horz" lIns="94140" tIns="47071" rIns="94140" bIns="47071" rtlCol="0"/>
          <a:lstStyle>
            <a:lvl1pPr algn="l">
              <a:defRPr sz="1200"/>
            </a:lvl1pPr>
          </a:lstStyle>
          <a:p>
            <a:endParaRPr lang="en-US"/>
          </a:p>
        </p:txBody>
      </p:sp>
      <p:sp>
        <p:nvSpPr>
          <p:cNvPr id="3" name="Date Placeholder 2"/>
          <p:cNvSpPr>
            <a:spLocks noGrp="1"/>
          </p:cNvSpPr>
          <p:nvPr>
            <p:ph type="dt" idx="1"/>
          </p:nvPr>
        </p:nvSpPr>
        <p:spPr>
          <a:xfrm>
            <a:off x="4019495" y="0"/>
            <a:ext cx="3074988" cy="470736"/>
          </a:xfrm>
          <a:prstGeom prst="rect">
            <a:avLst/>
          </a:prstGeom>
        </p:spPr>
        <p:txBody>
          <a:bodyPr vert="horz" lIns="94140" tIns="47071" rIns="94140" bIns="47071" rtlCol="0"/>
          <a:lstStyle>
            <a:lvl1pPr algn="r">
              <a:defRPr sz="1200"/>
            </a:lvl1pPr>
          </a:lstStyle>
          <a:p>
            <a:fld id="{BC3AEDF2-C069-477A-B854-5B0BE9E52E03}" type="datetimeFigureOut">
              <a:rPr lang="en-US" smtClean="0"/>
              <a:t>2/12/2018</a:t>
            </a:fld>
            <a:endParaRPr lang="en-US"/>
          </a:p>
        </p:txBody>
      </p:sp>
      <p:sp>
        <p:nvSpPr>
          <p:cNvPr id="4" name="Slide Image Placeholder 3"/>
          <p:cNvSpPr>
            <a:spLocks noGrp="1" noRot="1" noChangeAspect="1"/>
          </p:cNvSpPr>
          <p:nvPr>
            <p:ph type="sldImg" idx="2"/>
          </p:nvPr>
        </p:nvSpPr>
        <p:spPr>
          <a:xfrm>
            <a:off x="1438275" y="1173163"/>
            <a:ext cx="4219575" cy="3165475"/>
          </a:xfrm>
          <a:prstGeom prst="rect">
            <a:avLst/>
          </a:prstGeom>
          <a:noFill/>
          <a:ln w="12700">
            <a:solidFill>
              <a:prstClr val="black"/>
            </a:solidFill>
          </a:ln>
        </p:spPr>
        <p:txBody>
          <a:bodyPr vert="horz" lIns="94140" tIns="47071" rIns="94140" bIns="47071" rtlCol="0" anchor="ctr"/>
          <a:lstStyle/>
          <a:p>
            <a:endParaRPr lang="en-US"/>
          </a:p>
        </p:txBody>
      </p:sp>
      <p:sp>
        <p:nvSpPr>
          <p:cNvPr id="5" name="Notes Placeholder 4"/>
          <p:cNvSpPr>
            <a:spLocks noGrp="1"/>
          </p:cNvSpPr>
          <p:nvPr>
            <p:ph type="body" sz="quarter" idx="3"/>
          </p:nvPr>
        </p:nvSpPr>
        <p:spPr>
          <a:xfrm>
            <a:off x="709613" y="4515148"/>
            <a:ext cx="5676900" cy="3694212"/>
          </a:xfrm>
          <a:prstGeom prst="rect">
            <a:avLst/>
          </a:prstGeom>
        </p:spPr>
        <p:txBody>
          <a:bodyPr vert="horz" lIns="94140" tIns="47071" rIns="94140" bIns="4707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1392"/>
            <a:ext cx="3074988" cy="470735"/>
          </a:xfrm>
          <a:prstGeom prst="rect">
            <a:avLst/>
          </a:prstGeom>
        </p:spPr>
        <p:txBody>
          <a:bodyPr vert="horz" lIns="94140" tIns="47071" rIns="94140" bIns="47071" rtlCol="0" anchor="b"/>
          <a:lstStyle>
            <a:lvl1pPr algn="l">
              <a:defRPr sz="1200"/>
            </a:lvl1pPr>
          </a:lstStyle>
          <a:p>
            <a:endParaRPr lang="en-US"/>
          </a:p>
        </p:txBody>
      </p:sp>
      <p:sp>
        <p:nvSpPr>
          <p:cNvPr id="7" name="Slide Number Placeholder 6"/>
          <p:cNvSpPr>
            <a:spLocks noGrp="1"/>
          </p:cNvSpPr>
          <p:nvPr>
            <p:ph type="sldNum" sz="quarter" idx="5"/>
          </p:nvPr>
        </p:nvSpPr>
        <p:spPr>
          <a:xfrm>
            <a:off x="4019495" y="8911392"/>
            <a:ext cx="3074988" cy="470735"/>
          </a:xfrm>
          <a:prstGeom prst="rect">
            <a:avLst/>
          </a:prstGeom>
        </p:spPr>
        <p:txBody>
          <a:bodyPr vert="horz" lIns="94140" tIns="47071" rIns="94140" bIns="47071" rtlCol="0" anchor="b"/>
          <a:lstStyle>
            <a:lvl1pPr algn="r">
              <a:defRPr sz="1200"/>
            </a:lvl1pPr>
          </a:lstStyle>
          <a:p>
            <a:fld id="{224CBBEC-0490-4D67-9156-10E1757290DA}" type="slidenum">
              <a:rPr lang="en-US" smtClean="0"/>
              <a:t>‹#›</a:t>
            </a:fld>
            <a:endParaRPr lang="en-US"/>
          </a:p>
        </p:txBody>
      </p:sp>
    </p:spTree>
    <p:extLst>
      <p:ext uri="{BB962C8B-B14F-4D97-AF65-F5344CB8AC3E}">
        <p14:creationId xmlns:p14="http://schemas.microsoft.com/office/powerpoint/2010/main" val="3569807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77Ej_Ayugxk"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406">
              <a:defRPr/>
            </a:pPr>
            <a:r>
              <a:rPr lang="en-US" dirty="0"/>
              <a:t>Parachute Adventure! - #</a:t>
            </a:r>
            <a:r>
              <a:rPr lang="en-US" dirty="0" err="1"/>
              <a:t>sciencegoals</a:t>
            </a:r>
            <a:r>
              <a:rPr lang="en-US" dirty="0"/>
              <a:t>:</a:t>
            </a:r>
          </a:p>
          <a:p>
            <a:r>
              <a:rPr lang="en-US" b="1" dirty="0" smtClean="0">
                <a:solidFill>
                  <a:srgbClr val="C00000"/>
                </a:solidFill>
              </a:rPr>
              <a:t>https://www.youtube.com/watch?v=w4Jgh9V9gwE</a:t>
            </a:r>
            <a:endParaRPr lang="en-US" b="1" dirty="0">
              <a:solidFill>
                <a:srgbClr val="C00000"/>
              </a:solidFill>
            </a:endParaRPr>
          </a:p>
        </p:txBody>
      </p:sp>
      <p:sp>
        <p:nvSpPr>
          <p:cNvPr id="4" name="Slide Number Placeholder 3"/>
          <p:cNvSpPr>
            <a:spLocks noGrp="1"/>
          </p:cNvSpPr>
          <p:nvPr>
            <p:ph type="sldNum" sz="quarter" idx="10"/>
          </p:nvPr>
        </p:nvSpPr>
        <p:spPr/>
        <p:txBody>
          <a:bodyPr/>
          <a:lstStyle/>
          <a:p>
            <a:fld id="{224CBBEC-0490-4D67-9156-10E1757290DA}" type="slidenum">
              <a:rPr lang="en-US" smtClean="0"/>
              <a:t>3</a:t>
            </a:fld>
            <a:endParaRPr lang="en-US"/>
          </a:p>
        </p:txBody>
      </p:sp>
    </p:spTree>
    <p:extLst>
      <p:ext uri="{BB962C8B-B14F-4D97-AF65-F5344CB8AC3E}">
        <p14:creationId xmlns:p14="http://schemas.microsoft.com/office/powerpoint/2010/main" val="1264642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406">
              <a:defRPr/>
            </a:pPr>
            <a:r>
              <a:rPr lang="en-US" dirty="0"/>
              <a:t>How Does a Parachute Work? | </a:t>
            </a:r>
            <a:r>
              <a:rPr lang="en-US" dirty="0" err="1"/>
              <a:t>Mocomi</a:t>
            </a:r>
            <a:r>
              <a:rPr lang="en-US" dirty="0"/>
              <a:t> Kids</a:t>
            </a:r>
          </a:p>
          <a:p>
            <a:pPr defTabSz="941406">
              <a:defRPr/>
            </a:pPr>
            <a:r>
              <a:rPr lang="en-US" b="1" dirty="0" smtClean="0"/>
              <a:t>https://www.youtube.com/watch?v=vZYwsAvHgVw</a:t>
            </a:r>
          </a:p>
          <a:p>
            <a:endParaRPr lang="en-US" dirty="0"/>
          </a:p>
        </p:txBody>
      </p:sp>
      <p:sp>
        <p:nvSpPr>
          <p:cNvPr id="4" name="Slide Number Placeholder 3"/>
          <p:cNvSpPr>
            <a:spLocks noGrp="1"/>
          </p:cNvSpPr>
          <p:nvPr>
            <p:ph type="sldNum" sz="quarter" idx="10"/>
          </p:nvPr>
        </p:nvSpPr>
        <p:spPr/>
        <p:txBody>
          <a:bodyPr/>
          <a:lstStyle/>
          <a:p>
            <a:fld id="{224CBBEC-0490-4D67-9156-10E1757290DA}" type="slidenum">
              <a:rPr lang="en-US" smtClean="0"/>
              <a:t>4</a:t>
            </a:fld>
            <a:endParaRPr lang="en-US"/>
          </a:p>
        </p:txBody>
      </p:sp>
    </p:spTree>
    <p:extLst>
      <p:ext uri="{BB962C8B-B14F-4D97-AF65-F5344CB8AC3E}">
        <p14:creationId xmlns:p14="http://schemas.microsoft.com/office/powerpoint/2010/main" val="346431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406"/>
            <a:r>
              <a:rPr lang="en-US" dirty="0"/>
              <a:t>How Hot Air Balloons Work</a:t>
            </a:r>
          </a:p>
          <a:p>
            <a:pPr defTabSz="941406"/>
            <a:r>
              <a:rPr lang="en-US" dirty="0" smtClean="0">
                <a:hlinkClick r:id="rId3"/>
              </a:rPr>
              <a:t>https://www.youtube.com/watch?v=77Ej_Ayugxk</a:t>
            </a:r>
            <a:endParaRPr lang="en-US" dirty="0" smtClean="0"/>
          </a:p>
          <a:p>
            <a:endParaRPr lang="en-US" dirty="0"/>
          </a:p>
        </p:txBody>
      </p:sp>
      <p:sp>
        <p:nvSpPr>
          <p:cNvPr id="4" name="Slide Number Placeholder 3"/>
          <p:cNvSpPr>
            <a:spLocks noGrp="1"/>
          </p:cNvSpPr>
          <p:nvPr>
            <p:ph type="sldNum" sz="quarter" idx="10"/>
          </p:nvPr>
        </p:nvSpPr>
        <p:spPr/>
        <p:txBody>
          <a:bodyPr/>
          <a:lstStyle/>
          <a:p>
            <a:fld id="{224CBBEC-0490-4D67-9156-10E1757290DA}" type="slidenum">
              <a:rPr lang="en-US" smtClean="0"/>
              <a:t>7</a:t>
            </a:fld>
            <a:endParaRPr lang="en-US"/>
          </a:p>
        </p:txBody>
      </p:sp>
    </p:spTree>
    <p:extLst>
      <p:ext uri="{BB962C8B-B14F-4D97-AF65-F5344CB8AC3E}">
        <p14:creationId xmlns:p14="http://schemas.microsoft.com/office/powerpoint/2010/main" val="2175604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406"/>
            <a:r>
              <a:rPr lang="en-US" b="1" dirty="0"/>
              <a:t>Flying a Glider</a:t>
            </a:r>
          </a:p>
          <a:p>
            <a:r>
              <a:rPr lang="en-US" b="0" dirty="0" smtClean="0"/>
              <a:t>https://www.youtube.com/watch?v=kqawMYEHW2c</a:t>
            </a:r>
          </a:p>
        </p:txBody>
      </p:sp>
      <p:sp>
        <p:nvSpPr>
          <p:cNvPr id="4" name="Slide Number Placeholder 3"/>
          <p:cNvSpPr>
            <a:spLocks noGrp="1"/>
          </p:cNvSpPr>
          <p:nvPr>
            <p:ph type="sldNum" sz="quarter" idx="10"/>
          </p:nvPr>
        </p:nvSpPr>
        <p:spPr/>
        <p:txBody>
          <a:bodyPr/>
          <a:lstStyle/>
          <a:p>
            <a:fld id="{224CBBEC-0490-4D67-9156-10E1757290DA}" type="slidenum">
              <a:rPr lang="en-US" smtClean="0"/>
              <a:t>8</a:t>
            </a:fld>
            <a:endParaRPr lang="en-US"/>
          </a:p>
        </p:txBody>
      </p:sp>
    </p:spTree>
    <p:extLst>
      <p:ext uri="{BB962C8B-B14F-4D97-AF65-F5344CB8AC3E}">
        <p14:creationId xmlns:p14="http://schemas.microsoft.com/office/powerpoint/2010/main" val="186581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406"/>
            <a:r>
              <a:rPr lang="en-US" b="1" dirty="0"/>
              <a:t>Airplane movements</a:t>
            </a:r>
          </a:p>
          <a:p>
            <a:r>
              <a:rPr lang="en-US" dirty="0" smtClean="0"/>
              <a:t>https://www.youtube.com/watch?v=1JSNZsfrIDg</a:t>
            </a:r>
            <a:endParaRPr lang="en-US" dirty="0"/>
          </a:p>
        </p:txBody>
      </p:sp>
      <p:sp>
        <p:nvSpPr>
          <p:cNvPr id="4" name="Slide Number Placeholder 3"/>
          <p:cNvSpPr>
            <a:spLocks noGrp="1"/>
          </p:cNvSpPr>
          <p:nvPr>
            <p:ph type="sldNum" sz="quarter" idx="10"/>
          </p:nvPr>
        </p:nvSpPr>
        <p:spPr/>
        <p:txBody>
          <a:bodyPr/>
          <a:lstStyle/>
          <a:p>
            <a:fld id="{224CBBEC-0490-4D67-9156-10E1757290DA}" type="slidenum">
              <a:rPr lang="en-US" smtClean="0"/>
              <a:t>9</a:t>
            </a:fld>
            <a:endParaRPr lang="en-US"/>
          </a:p>
        </p:txBody>
      </p:sp>
    </p:spTree>
    <p:extLst>
      <p:ext uri="{BB962C8B-B14F-4D97-AF65-F5344CB8AC3E}">
        <p14:creationId xmlns:p14="http://schemas.microsoft.com/office/powerpoint/2010/main" val="2499389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406"/>
            <a:r>
              <a:rPr lang="en-US" b="1" dirty="0"/>
              <a:t>How does a Helicopter Work</a:t>
            </a:r>
          </a:p>
          <a:p>
            <a:r>
              <a:rPr lang="en-US" dirty="0" smtClean="0"/>
              <a:t>https://www.youtube.com/watch?v=dTS5cY3XYZw</a:t>
            </a:r>
            <a:endParaRPr lang="en-US" dirty="0"/>
          </a:p>
        </p:txBody>
      </p:sp>
      <p:sp>
        <p:nvSpPr>
          <p:cNvPr id="4" name="Slide Number Placeholder 3"/>
          <p:cNvSpPr>
            <a:spLocks noGrp="1"/>
          </p:cNvSpPr>
          <p:nvPr>
            <p:ph type="sldNum" sz="quarter" idx="10"/>
          </p:nvPr>
        </p:nvSpPr>
        <p:spPr/>
        <p:txBody>
          <a:bodyPr/>
          <a:lstStyle/>
          <a:p>
            <a:fld id="{224CBBEC-0490-4D67-9156-10E1757290DA}" type="slidenum">
              <a:rPr lang="en-US" smtClean="0"/>
              <a:t>17</a:t>
            </a:fld>
            <a:endParaRPr lang="en-US"/>
          </a:p>
        </p:txBody>
      </p:sp>
    </p:spTree>
    <p:extLst>
      <p:ext uri="{BB962C8B-B14F-4D97-AF65-F5344CB8AC3E}">
        <p14:creationId xmlns:p14="http://schemas.microsoft.com/office/powerpoint/2010/main" val="2184820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4CBBEC-0490-4D67-9156-10E1757290DA}" type="slidenum">
              <a:rPr lang="en-US" smtClean="0"/>
              <a:t>21</a:t>
            </a:fld>
            <a:endParaRPr lang="en-US"/>
          </a:p>
        </p:txBody>
      </p:sp>
    </p:spTree>
    <p:extLst>
      <p:ext uri="{BB962C8B-B14F-4D97-AF65-F5344CB8AC3E}">
        <p14:creationId xmlns:p14="http://schemas.microsoft.com/office/powerpoint/2010/main" val="2396251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406"/>
            <a:r>
              <a:rPr lang="en-US" b="1" dirty="0"/>
              <a:t>Big Construction: space rocket. </a:t>
            </a:r>
          </a:p>
          <a:p>
            <a:r>
              <a:rPr lang="en-US" dirty="0" smtClean="0"/>
              <a:t>https://www.youtube.com/watch?v=2R8V68viXqk</a:t>
            </a:r>
            <a:endParaRPr lang="en-US" dirty="0"/>
          </a:p>
        </p:txBody>
      </p:sp>
      <p:sp>
        <p:nvSpPr>
          <p:cNvPr id="4" name="Slide Number Placeholder 3"/>
          <p:cNvSpPr>
            <a:spLocks noGrp="1"/>
          </p:cNvSpPr>
          <p:nvPr>
            <p:ph type="sldNum" sz="quarter" idx="10"/>
          </p:nvPr>
        </p:nvSpPr>
        <p:spPr/>
        <p:txBody>
          <a:bodyPr/>
          <a:lstStyle/>
          <a:p>
            <a:fld id="{224CBBEC-0490-4D67-9156-10E1757290DA}" type="slidenum">
              <a:rPr lang="en-US" smtClean="0"/>
              <a:t>22</a:t>
            </a:fld>
            <a:endParaRPr lang="en-US"/>
          </a:p>
        </p:txBody>
      </p:sp>
    </p:spTree>
    <p:extLst>
      <p:ext uri="{BB962C8B-B14F-4D97-AF65-F5344CB8AC3E}">
        <p14:creationId xmlns:p14="http://schemas.microsoft.com/office/powerpoint/2010/main" val="24635688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2233D26B-DFC2-4248-8ED0-AD3E108CBDD7}" type="datetime1">
              <a:rPr lang="en-US" smtClean="0"/>
              <a:pPr/>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CA"/>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E694C003-38E8-486A-9BFD-47E55D87241C}" type="datetime1">
              <a:rPr lang="en-US" smtClean="0"/>
              <a:pPr/>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E059EAA3-934B-41DB-B3B1-806F4BE5CC37}" type="datetime1">
              <a:rPr lang="en-US" smtClean="0"/>
              <a:pPr/>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CA"/>
              <a:t>Click to edit Master title style</a:t>
            </a:r>
            <a:endParaRPr lang="en-US" dirty="0"/>
          </a:p>
        </p:txBody>
      </p:sp>
      <p:sp>
        <p:nvSpPr>
          <p:cNvPr id="4" name="Date Placeholder 3"/>
          <p:cNvSpPr>
            <a:spLocks noGrp="1"/>
          </p:cNvSpPr>
          <p:nvPr>
            <p:ph type="dt" sz="half" idx="10"/>
          </p:nvPr>
        </p:nvSpPr>
        <p:spPr/>
        <p:txBody>
          <a:bodyPr/>
          <a:lstStyle/>
          <a:p>
            <a:fld id="{8F97F932-D99A-4087-BFB1-EA42FAFC8D2C}" type="datetime1">
              <a:rPr lang="en-US" smtClean="0"/>
              <a:pPr/>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CA"/>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79C96367-2F2B-4F6E-ACF4-15FA13738E10}" type="datetime1">
              <a:rPr lang="en-US" smtClean="0"/>
              <a:pPr/>
              <a:t>2/12/2018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523C92-45F4-4C30-810D-4886C1BA696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2" name="Title 1"/>
          <p:cNvSpPr>
            <a:spLocks noGrp="1"/>
          </p:cNvSpPr>
          <p:nvPr>
            <p:ph type="title"/>
          </p:nvPr>
        </p:nvSpPr>
        <p:spPr>
          <a:xfrm>
            <a:off x="609600" y="274638"/>
            <a:ext cx="7924800" cy="1143000"/>
          </a:xfrm>
        </p:spPr>
        <p:txBody>
          <a:bodyPr/>
          <a:lstStyle/>
          <a:p>
            <a:r>
              <a:rPr lang="en-CA"/>
              <a:t>Click to edit Master title style</a:t>
            </a:r>
            <a:endParaRPr lang="en-US" dirty="0"/>
          </a:p>
        </p:txBody>
      </p:sp>
      <p:sp>
        <p:nvSpPr>
          <p:cNvPr id="5" name="Date Placeholder 4"/>
          <p:cNvSpPr>
            <a:spLocks noGrp="1"/>
          </p:cNvSpPr>
          <p:nvPr>
            <p:ph type="dt" sz="half" idx="10"/>
          </p:nvPr>
        </p:nvSpPr>
        <p:spPr/>
        <p:txBody>
          <a:bodyPr/>
          <a:lstStyle/>
          <a:p>
            <a:fld id="{8FB3498D-21C7-408B-8EF5-5B55DEF0BFD5}" type="datetime1">
              <a:rPr lang="en-US" smtClean="0"/>
              <a:pPr/>
              <a:t>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2" name="Title 1"/>
          <p:cNvSpPr>
            <a:spLocks noGrp="1"/>
          </p:cNvSpPr>
          <p:nvPr>
            <p:ph type="title"/>
          </p:nvPr>
        </p:nvSpPr>
        <p:spPr>
          <a:xfrm>
            <a:off x="609600" y="274638"/>
            <a:ext cx="7924800" cy="1143000"/>
          </a:xfrm>
        </p:spPr>
        <p:txBody>
          <a:bodyPr/>
          <a:lstStyle>
            <a:lvl1pPr>
              <a:defRPr/>
            </a:lvl1pPr>
          </a:lstStyle>
          <a:p>
            <a:r>
              <a:rPr lang="en-CA"/>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7" name="Date Placeholder 6"/>
          <p:cNvSpPr>
            <a:spLocks noGrp="1"/>
          </p:cNvSpPr>
          <p:nvPr>
            <p:ph type="dt" sz="half" idx="10"/>
          </p:nvPr>
        </p:nvSpPr>
        <p:spPr/>
        <p:txBody>
          <a:bodyPr/>
          <a:lstStyle/>
          <a:p>
            <a:fld id="{84DB246E-8FD1-42FF-94A4-E4133095C37A}" type="datetime1">
              <a:rPr lang="en-US" smtClean="0"/>
              <a:pPr/>
              <a:t>2/12/2018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CA"/>
              <a:t>Click to edit Master title style</a:t>
            </a:r>
            <a:endParaRPr lang="en-US" dirty="0"/>
          </a:p>
        </p:txBody>
      </p:sp>
      <p:sp>
        <p:nvSpPr>
          <p:cNvPr id="3" name="Date Placeholder 2"/>
          <p:cNvSpPr>
            <a:spLocks noGrp="1"/>
          </p:cNvSpPr>
          <p:nvPr>
            <p:ph type="dt" sz="half" idx="10"/>
          </p:nvPr>
        </p:nvSpPr>
        <p:spPr/>
        <p:txBody>
          <a:bodyPr/>
          <a:lstStyle/>
          <a:p>
            <a:fld id="{A93939D4-B818-4372-B1EE-7CB6D5BBC74A}" type="datetime1">
              <a:rPr lang="en-US" smtClean="0"/>
              <a:pPr/>
              <a:t>2/12/2018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5E438-4D0D-4834-B658-A90420491D98}" type="datetime1">
              <a:rPr lang="en-US" smtClean="0"/>
              <a:pPr/>
              <a:t>2/12/2018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CA"/>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76F8ADFA-7142-4015-85E6-1712F15FA709}" type="datetime1">
              <a:rPr lang="en-US" smtClean="0"/>
              <a:pPr/>
              <a:t>2/12/2018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CA"/>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Drag picture to placeholder or click icon to add</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34A581E0-D653-4D78-A48F-41D80498BC7E}" type="datetime1">
              <a:rPr lang="en-US" smtClean="0"/>
              <a:pPr/>
              <a:t>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CA"/>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8B3AFFF1-9C47-49F0-AE12-AF188F3F4E82}" type="datetime1">
              <a:rPr lang="en-US" smtClean="0"/>
              <a:pPr/>
              <a:t>2/12/2018</a:t>
            </a:fld>
            <a:endParaRPr lang="en-US" dirty="0"/>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38237106-F2ED-405E-BC33-CC3CF426205F}"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4729" r:id="rId1"/>
    <p:sldLayoutId id="2147484730" r:id="rId2"/>
    <p:sldLayoutId id="2147484731" r:id="rId3"/>
    <p:sldLayoutId id="2147484732" r:id="rId4"/>
    <p:sldLayoutId id="2147484733" r:id="rId5"/>
    <p:sldLayoutId id="2147484734" r:id="rId6"/>
    <p:sldLayoutId id="2147484735" r:id="rId7"/>
    <p:sldLayoutId id="2147484736" r:id="rId8"/>
    <p:sldLayoutId id="2147484737" r:id="rId9"/>
    <p:sldLayoutId id="2147484738" r:id="rId10"/>
    <p:sldLayoutId id="2147484739" r:id="rId11"/>
  </p:sldLayoutIdLst>
  <p:hf sldNum="0" hdr="0" ftr="0" dt="0"/>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ABsVP41-EeY"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87869" y="673212"/>
            <a:ext cx="7772400" cy="1470025"/>
          </a:xfrm>
        </p:spPr>
        <p:txBody>
          <a:bodyPr/>
          <a:lstStyle/>
          <a:p>
            <a:r>
              <a:rPr lang="en-US" altLang="en-US" sz="6000" dirty="0">
                <a:effectLst>
                  <a:outerShdw blurRad="38100" dist="38100" dir="2700000" algn="tl">
                    <a:srgbClr val="C0C0C0"/>
                  </a:outerShdw>
                </a:effectLst>
                <a:latin typeface="Andalus" panose="02020603050405020304" pitchFamily="18" charset="-78"/>
                <a:cs typeface="Andalus" panose="02020603050405020304" pitchFamily="18" charset="-78"/>
              </a:rPr>
              <a:t>THE PRINCIPLES OF FLIGHT</a:t>
            </a:r>
            <a:endParaRPr lang="en-US" sz="6000" dirty="0">
              <a:solidFill>
                <a:schemeClr val="tx2"/>
              </a:solidFill>
              <a:effectLst>
                <a:outerShdw blurRad="75057" dist="38100" dir="5400000" sy="-20000" rotWithShape="0">
                  <a:prstClr val="black">
                    <a:alpha val="25000"/>
                  </a:prstClr>
                </a:outerShdw>
              </a:effectLst>
              <a:latin typeface="Andalus" panose="02020603050405020304" pitchFamily="18" charset="-78"/>
              <a:cs typeface="Andalus" panose="02020603050405020304" pitchFamily="18" charset="-78"/>
            </a:endParaRPr>
          </a:p>
        </p:txBody>
      </p:sp>
      <p:pic>
        <p:nvPicPr>
          <p:cNvPr id="5" name="Picture 4"/>
          <p:cNvPicPr>
            <a:picLocks noChangeAspect="1"/>
          </p:cNvPicPr>
          <p:nvPr/>
        </p:nvPicPr>
        <p:blipFill>
          <a:blip r:embed="rId2"/>
          <a:stretch>
            <a:fillRect/>
          </a:stretch>
        </p:blipFill>
        <p:spPr>
          <a:xfrm>
            <a:off x="0" y="2698994"/>
            <a:ext cx="1792284" cy="3121256"/>
          </a:xfrm>
          <a:prstGeom prst="rect">
            <a:avLst/>
          </a:prstGeom>
        </p:spPr>
      </p:pic>
      <p:pic>
        <p:nvPicPr>
          <p:cNvPr id="6" name="Picture 5"/>
          <p:cNvPicPr>
            <a:picLocks noChangeAspect="1"/>
          </p:cNvPicPr>
          <p:nvPr/>
        </p:nvPicPr>
        <p:blipFill>
          <a:blip r:embed="rId2"/>
          <a:stretch>
            <a:fillRect/>
          </a:stretch>
        </p:blipFill>
        <p:spPr>
          <a:xfrm>
            <a:off x="7167081" y="2698994"/>
            <a:ext cx="1792284" cy="3121256"/>
          </a:xfrm>
          <a:prstGeom prst="rect">
            <a:avLst/>
          </a:prstGeom>
        </p:spPr>
      </p:pic>
      <p:pic>
        <p:nvPicPr>
          <p:cNvPr id="2" name="Picture 1"/>
          <p:cNvPicPr>
            <a:picLocks noChangeAspect="1"/>
          </p:cNvPicPr>
          <p:nvPr/>
        </p:nvPicPr>
        <p:blipFill>
          <a:blip r:embed="rId3"/>
          <a:stretch>
            <a:fillRect/>
          </a:stretch>
        </p:blipFill>
        <p:spPr>
          <a:xfrm>
            <a:off x="2432050" y="3258025"/>
            <a:ext cx="4533900" cy="2562225"/>
          </a:xfrm>
          <a:prstGeom prst="rect">
            <a:avLst/>
          </a:prstGeom>
        </p:spPr>
      </p:pic>
    </p:spTree>
    <p:extLst>
      <p:ext uri="{BB962C8B-B14F-4D97-AF65-F5344CB8AC3E}">
        <p14:creationId xmlns:p14="http://schemas.microsoft.com/office/powerpoint/2010/main" val="8349905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atin typeface="News Gothic MT" charset="0"/>
              </a:rPr>
              <a:t>Basic Parts of an Airplane</a:t>
            </a:r>
          </a:p>
        </p:txBody>
      </p:sp>
      <p:pic>
        <p:nvPicPr>
          <p:cNvPr id="1536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0" y="1947863"/>
            <a:ext cx="6985000"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9786911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a:xfrm>
            <a:off x="0" y="107950"/>
            <a:ext cx="9144000" cy="1336675"/>
          </a:xfrm>
        </p:spPr>
        <p:txBody>
          <a:bodyPr/>
          <a:lstStyle/>
          <a:p>
            <a:r>
              <a:rPr lang="en-US">
                <a:latin typeface="News Gothic MT" charset="0"/>
              </a:rPr>
              <a:t>Control Surfaces on an Airplane</a:t>
            </a:r>
          </a:p>
        </p:txBody>
      </p:sp>
      <p:pic>
        <p:nvPicPr>
          <p:cNvPr id="1741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5613" y="1835150"/>
            <a:ext cx="8310562" cy="4635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1767616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706563" y="0"/>
            <a:ext cx="58832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5190680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atin typeface="News Gothic MT" charset="0"/>
              </a:rPr>
              <a:t>Ailerons Control the Roll</a:t>
            </a:r>
          </a:p>
        </p:txBody>
      </p:sp>
      <p:pic>
        <p:nvPicPr>
          <p:cNvPr id="1945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5275" y="1816100"/>
            <a:ext cx="8667750" cy="3621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2141950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atin typeface="News Gothic MT" charset="0"/>
              </a:rPr>
              <a:t>Elevators Control the Pitch</a:t>
            </a:r>
          </a:p>
        </p:txBody>
      </p:sp>
      <p:pic>
        <p:nvPicPr>
          <p:cNvPr id="2048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5588" y="2036763"/>
            <a:ext cx="8680450" cy="329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2578586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0" y="107950"/>
            <a:ext cx="9144000" cy="1336675"/>
          </a:xfrm>
        </p:spPr>
        <p:txBody>
          <a:bodyPr/>
          <a:lstStyle/>
          <a:p>
            <a:r>
              <a:rPr lang="en-US">
                <a:latin typeface="News Gothic MT" charset="0"/>
              </a:rPr>
              <a:t>The Rudder Controls the Yaw</a:t>
            </a:r>
          </a:p>
        </p:txBody>
      </p:sp>
      <p:pic>
        <p:nvPicPr>
          <p:cNvPr id="2150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9275" y="1444625"/>
            <a:ext cx="8286750" cy="523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5867746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dirty="0">
                <a:latin typeface="News Gothic MT" charset="0"/>
              </a:rPr>
              <a:t>Roll, Pitch and Yaw</a:t>
            </a:r>
          </a:p>
        </p:txBody>
      </p:sp>
      <p:pic>
        <p:nvPicPr>
          <p:cNvPr id="2" name="Picture 1"/>
          <p:cNvPicPr>
            <a:picLocks noChangeAspect="1"/>
          </p:cNvPicPr>
          <p:nvPr/>
        </p:nvPicPr>
        <p:blipFill>
          <a:blip r:embed="rId2"/>
          <a:stretch>
            <a:fillRect/>
          </a:stretch>
        </p:blipFill>
        <p:spPr>
          <a:xfrm>
            <a:off x="1255594" y="1417638"/>
            <a:ext cx="6414448" cy="4900807"/>
          </a:xfrm>
          <a:prstGeom prst="rect">
            <a:avLst/>
          </a:prstGeom>
        </p:spPr>
      </p:pic>
    </p:spTree>
    <p:extLst>
      <p:ext uri="{BB962C8B-B14F-4D97-AF65-F5344CB8AC3E}">
        <p14:creationId xmlns:p14="http://schemas.microsoft.com/office/powerpoint/2010/main" val="41999424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PROPELLERS</a:t>
            </a:r>
          </a:p>
        </p:txBody>
      </p:sp>
      <p:sp>
        <p:nvSpPr>
          <p:cNvPr id="3" name="Content Placeholder 2"/>
          <p:cNvSpPr>
            <a:spLocks noGrp="1"/>
          </p:cNvSpPr>
          <p:nvPr>
            <p:ph sz="quarter" idx="13"/>
          </p:nvPr>
        </p:nvSpPr>
        <p:spPr/>
        <p:txBody>
          <a:bodyPr/>
          <a:lstStyle/>
          <a:p>
            <a:r>
              <a:rPr lang="en-US" dirty="0"/>
              <a:t>There are two ways an aircraft can get thrust: A jet engine or PROPELLERS</a:t>
            </a:r>
          </a:p>
          <a:p>
            <a:r>
              <a:rPr lang="en-US" dirty="0"/>
              <a:t>Propellers are twisted wings that spin like powerful household fans.  Propellers are shaped like airfoils which creates high air pressure and low air pressure areas which causes lift. These propellers cause a lift the moves the aircraft up and down instead of titling wings like on an airplane. </a:t>
            </a:r>
          </a:p>
          <a:p>
            <a:r>
              <a:rPr lang="en-US" dirty="0"/>
              <a:t>Propellers used on planes usually have six long thin blades attached to an engine. They push air backwards forcing the airplane to move forwards causing the wings to cut into the air CREATING LIFT! </a:t>
            </a:r>
          </a:p>
          <a:p>
            <a:r>
              <a:rPr lang="en-US" dirty="0"/>
              <a:t>A Jet Engine gets thrust by burning fuel. The fuel mixes with oxygen from the air and lights up a spot in the engine. The exhaust gases are forced backwards really fast which pushes the plane forward. </a:t>
            </a:r>
          </a:p>
        </p:txBody>
      </p:sp>
    </p:spTree>
    <p:extLst>
      <p:ext uri="{BB962C8B-B14F-4D97-AF65-F5344CB8AC3E}">
        <p14:creationId xmlns:p14="http://schemas.microsoft.com/office/powerpoint/2010/main" val="34244943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3876" y="263927"/>
            <a:ext cx="8812502" cy="5410521"/>
          </a:xfrm>
          <a:prstGeom prst="rect">
            <a:avLst/>
          </a:prstGeom>
        </p:spPr>
      </p:pic>
    </p:spTree>
    <p:extLst>
      <p:ext uri="{BB962C8B-B14F-4D97-AF65-F5344CB8AC3E}">
        <p14:creationId xmlns:p14="http://schemas.microsoft.com/office/powerpoint/2010/main" val="26416472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63600" y="511359"/>
            <a:ext cx="7404100" cy="5278557"/>
          </a:xfrm>
          <a:prstGeom prst="rect">
            <a:avLst/>
          </a:prstGeom>
        </p:spPr>
      </p:pic>
    </p:spTree>
    <p:extLst>
      <p:ext uri="{BB962C8B-B14F-4D97-AF65-F5344CB8AC3E}">
        <p14:creationId xmlns:p14="http://schemas.microsoft.com/office/powerpoint/2010/main" val="840246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494865"/>
            <a:ext cx="8382000" cy="2804233"/>
          </a:xfrm>
        </p:spPr>
        <p:txBody>
          <a:bodyPr>
            <a:noAutofit/>
          </a:bodyPr>
          <a:lstStyle/>
          <a:p>
            <a:pPr marL="0" indent="0" algn="ctr">
              <a:buNone/>
            </a:pPr>
            <a:r>
              <a:rPr lang="en-US" altLang="en-US" sz="4000" b="1" u="sng" dirty="0">
                <a:effectLst>
                  <a:outerShdw blurRad="38100" dist="38100" dir="2700000" algn="tl">
                    <a:srgbClr val="C0C0C0"/>
                  </a:outerShdw>
                </a:effectLst>
                <a:latin typeface="Andalus" panose="02020603050405020304" pitchFamily="18" charset="-78"/>
                <a:cs typeface="Andalus" panose="02020603050405020304" pitchFamily="18" charset="-78"/>
              </a:rPr>
              <a:t>The Air Around You</a:t>
            </a:r>
            <a:endParaRPr lang="en-US" sz="4000" dirty="0">
              <a:latin typeface="Andalus" panose="02020603050405020304" pitchFamily="18" charset="-78"/>
              <a:cs typeface="Andalus" panose="02020603050405020304" pitchFamily="18" charset="-78"/>
            </a:endParaRPr>
          </a:p>
          <a:p>
            <a:pPr marL="609600" indent="-609600">
              <a:buNone/>
            </a:pPr>
            <a:r>
              <a:rPr lang="en-US" altLang="en-US" sz="2400" dirty="0">
                <a:latin typeface="Cambria" panose="02040503050406030204" pitchFamily="18" charset="0"/>
              </a:rPr>
              <a:t>The 6 properties of air:</a:t>
            </a:r>
          </a:p>
          <a:p>
            <a:pPr marL="609600" indent="-609600"/>
            <a:r>
              <a:rPr lang="en-US" altLang="en-US" sz="2400" dirty="0">
                <a:latin typeface="Cambria" panose="02040503050406030204" pitchFamily="18" charset="0"/>
              </a:rPr>
              <a:t>Air takes up space.</a:t>
            </a:r>
          </a:p>
          <a:p>
            <a:pPr marL="609600" indent="-609600"/>
            <a:r>
              <a:rPr lang="en-US" altLang="en-US" sz="2400" dirty="0">
                <a:latin typeface="Cambria" panose="02040503050406030204" pitchFamily="18" charset="0"/>
              </a:rPr>
              <a:t>Air has weight.</a:t>
            </a:r>
          </a:p>
          <a:p>
            <a:pPr marL="609600" indent="-609600"/>
            <a:r>
              <a:rPr lang="en-US" altLang="en-US" sz="2400" dirty="0">
                <a:latin typeface="Cambria" panose="02040503050406030204" pitchFamily="18" charset="0"/>
              </a:rPr>
              <a:t>Air can be compressed by applying pressure or squeezing.</a:t>
            </a:r>
          </a:p>
          <a:p>
            <a:pPr marL="609600" indent="-609600"/>
            <a:r>
              <a:rPr lang="en-US" altLang="en-US" sz="2400" dirty="0">
                <a:latin typeface="Cambria" panose="02040503050406030204" pitchFamily="18" charset="0"/>
              </a:rPr>
              <a:t>Air can insulate.</a:t>
            </a:r>
          </a:p>
          <a:p>
            <a:pPr marL="609600" indent="-609600"/>
            <a:r>
              <a:rPr lang="en-US" altLang="en-US" sz="2400" dirty="0">
                <a:latin typeface="Cambria" panose="02040503050406030204" pitchFamily="18" charset="0"/>
              </a:rPr>
              <a:t>Air can expand and create pressure when heated. </a:t>
            </a:r>
          </a:p>
          <a:p>
            <a:pPr marL="609600" indent="-609600"/>
            <a:r>
              <a:rPr lang="en-US" altLang="en-US" sz="2400" dirty="0">
                <a:latin typeface="Cambria" panose="02040503050406030204" pitchFamily="18" charset="0"/>
              </a:rPr>
              <a:t>Air can contract when cooled.</a:t>
            </a:r>
          </a:p>
          <a:p>
            <a:pPr marL="0" indent="0">
              <a:buNone/>
            </a:pPr>
            <a:endParaRPr lang="en-US" sz="2400" dirty="0">
              <a:latin typeface="Cambria" panose="02040503050406030204" pitchFamily="18" charset="0"/>
            </a:endParaRPr>
          </a:p>
        </p:txBody>
      </p:sp>
      <p:pic>
        <p:nvPicPr>
          <p:cNvPr id="2" name="Picture 1"/>
          <p:cNvPicPr>
            <a:picLocks noChangeAspect="1"/>
          </p:cNvPicPr>
          <p:nvPr/>
        </p:nvPicPr>
        <p:blipFill>
          <a:blip r:embed="rId2"/>
          <a:stretch>
            <a:fillRect/>
          </a:stretch>
        </p:blipFill>
        <p:spPr>
          <a:xfrm>
            <a:off x="6557962" y="4900613"/>
            <a:ext cx="2151859" cy="1627188"/>
          </a:xfrm>
          <a:prstGeom prst="rect">
            <a:avLst/>
          </a:prstGeom>
        </p:spPr>
      </p:pic>
    </p:spTree>
    <p:extLst>
      <p:ext uri="{BB962C8B-B14F-4D97-AF65-F5344CB8AC3E}">
        <p14:creationId xmlns:p14="http://schemas.microsoft.com/office/powerpoint/2010/main" val="15894662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3907" y="346405"/>
            <a:ext cx="8511033" cy="5575476"/>
          </a:xfrm>
          <a:prstGeom prst="rect">
            <a:avLst/>
          </a:prstGeom>
        </p:spPr>
      </p:pic>
    </p:spTree>
    <p:extLst>
      <p:ext uri="{BB962C8B-B14F-4D97-AF65-F5344CB8AC3E}">
        <p14:creationId xmlns:p14="http://schemas.microsoft.com/office/powerpoint/2010/main" val="3789379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79367" y="527855"/>
            <a:ext cx="8263619" cy="5756926"/>
          </a:xfrm>
          <a:prstGeom prst="rect">
            <a:avLst/>
          </a:prstGeom>
        </p:spPr>
      </p:pic>
    </p:spTree>
    <p:extLst>
      <p:ext uri="{BB962C8B-B14F-4D97-AF65-F5344CB8AC3E}">
        <p14:creationId xmlns:p14="http://schemas.microsoft.com/office/powerpoint/2010/main" val="36845574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6203" y="274638"/>
            <a:ext cx="7924800" cy="598819"/>
          </a:xfrm>
        </p:spPr>
        <p:txBody>
          <a:bodyPr/>
          <a:lstStyle/>
          <a:p>
            <a:pPr algn="ctr"/>
            <a:r>
              <a:rPr lang="en-US" b="1" dirty="0">
                <a:solidFill>
                  <a:srgbClr val="C00000"/>
                </a:solidFill>
              </a:rPr>
              <a:t>Aircraft </a:t>
            </a:r>
            <a:r>
              <a:rPr lang="en-US" b="1" dirty="0" err="1">
                <a:solidFill>
                  <a:srgbClr val="C00000"/>
                </a:solidFill>
              </a:rPr>
              <a:t>vs</a:t>
            </a:r>
            <a:r>
              <a:rPr lang="en-US" b="1" dirty="0">
                <a:solidFill>
                  <a:srgbClr val="C00000"/>
                </a:solidFill>
              </a:rPr>
              <a:t> Spacecraft</a:t>
            </a:r>
          </a:p>
        </p:txBody>
      </p:sp>
      <p:sp>
        <p:nvSpPr>
          <p:cNvPr id="3" name="Content Placeholder 2"/>
          <p:cNvSpPr>
            <a:spLocks noGrp="1"/>
          </p:cNvSpPr>
          <p:nvPr>
            <p:ph sz="quarter" idx="13"/>
          </p:nvPr>
        </p:nvSpPr>
        <p:spPr>
          <a:xfrm>
            <a:off x="350292" y="1054288"/>
            <a:ext cx="7924800" cy="4991670"/>
          </a:xfrm>
        </p:spPr>
        <p:txBody>
          <a:bodyPr>
            <a:normAutofit lnSpcReduction="10000"/>
          </a:bodyPr>
          <a:lstStyle/>
          <a:p>
            <a:r>
              <a:rPr lang="en-US" sz="2000" dirty="0">
                <a:latin typeface="Andalus" panose="02020603050405020304" pitchFamily="18" charset="-78"/>
                <a:cs typeface="Andalus" panose="02020603050405020304" pitchFamily="18" charset="-78"/>
              </a:rPr>
              <a:t>THERE IS NO AIR IN SPACE! </a:t>
            </a:r>
          </a:p>
          <a:p>
            <a:pPr marL="0" indent="0">
              <a:buNone/>
            </a:pPr>
            <a:r>
              <a:rPr lang="en-US" sz="2400" dirty="0" smtClean="0">
                <a:latin typeface="Andalus" panose="02020603050405020304" pitchFamily="18" charset="-78"/>
                <a:cs typeface="Andalus" panose="02020603050405020304" pitchFamily="18" charset="-78"/>
              </a:rPr>
              <a:t>Q</a:t>
            </a:r>
            <a:r>
              <a:rPr lang="en-US" sz="2400" dirty="0">
                <a:latin typeface="Andalus" panose="02020603050405020304" pitchFamily="18" charset="-78"/>
                <a:cs typeface="Andalus" panose="02020603050405020304" pitchFamily="18" charset="-78"/>
              </a:rPr>
              <a:t>: </a:t>
            </a:r>
            <a:r>
              <a:rPr lang="en-US" sz="2400" b="1" dirty="0">
                <a:solidFill>
                  <a:srgbClr val="C00000"/>
                </a:solidFill>
                <a:latin typeface="Andalus" panose="02020603050405020304" pitchFamily="18" charset="-78"/>
                <a:cs typeface="Andalus" panose="02020603050405020304" pitchFamily="18" charset="-78"/>
              </a:rPr>
              <a:t>What’s the difference between an aircraft and a spacecraft</a:t>
            </a:r>
            <a:r>
              <a:rPr lang="en-US" sz="2400" b="1" dirty="0" smtClean="0">
                <a:solidFill>
                  <a:srgbClr val="C00000"/>
                </a:solidFill>
                <a:latin typeface="Andalus" panose="02020603050405020304" pitchFamily="18" charset="-78"/>
                <a:cs typeface="Andalus" panose="02020603050405020304" pitchFamily="18" charset="-78"/>
              </a:rPr>
              <a:t>?</a:t>
            </a:r>
          </a:p>
          <a:p>
            <a:r>
              <a:rPr lang="en-US" sz="2400" dirty="0">
                <a:latin typeface="Andalus" panose="02020603050405020304" pitchFamily="18" charset="-78"/>
                <a:cs typeface="Andalus" panose="02020603050405020304" pitchFamily="18" charset="-78"/>
              </a:rPr>
              <a:t>Aircrafts get lift once the plane is moving forward. </a:t>
            </a:r>
            <a:r>
              <a:rPr lang="en-US" sz="2400" dirty="0" err="1">
                <a:latin typeface="Andalus" panose="02020603050405020304" pitchFamily="18" charset="-78"/>
                <a:cs typeface="Andalus" panose="02020603050405020304" pitchFamily="18" charset="-78"/>
              </a:rPr>
              <a:t>Spacecrafts</a:t>
            </a:r>
            <a:r>
              <a:rPr lang="en-US" sz="2400" dirty="0">
                <a:latin typeface="Andalus" panose="02020603050405020304" pitchFamily="18" charset="-78"/>
                <a:cs typeface="Andalus" panose="02020603050405020304" pitchFamily="18" charset="-78"/>
              </a:rPr>
              <a:t> get lift using rocket boosters and powerful engines that propel them UP not forward. </a:t>
            </a:r>
          </a:p>
          <a:p>
            <a:r>
              <a:rPr lang="en-US" sz="2400" dirty="0">
                <a:latin typeface="Andalus" panose="02020603050405020304" pitchFamily="18" charset="-78"/>
                <a:cs typeface="Andalus" panose="02020603050405020304" pitchFamily="18" charset="-78"/>
              </a:rPr>
              <a:t>Aircrafts and </a:t>
            </a:r>
            <a:r>
              <a:rPr lang="en-US" sz="2400" dirty="0" err="1">
                <a:latin typeface="Andalus" panose="02020603050405020304" pitchFamily="18" charset="-78"/>
                <a:cs typeface="Andalus" panose="02020603050405020304" pitchFamily="18" charset="-78"/>
              </a:rPr>
              <a:t>spacecrafts</a:t>
            </a:r>
            <a:r>
              <a:rPr lang="en-US" sz="2400" dirty="0">
                <a:latin typeface="Andalus" panose="02020603050405020304" pitchFamily="18" charset="-78"/>
                <a:cs typeface="Andalus" panose="02020603050405020304" pitchFamily="18" charset="-78"/>
              </a:rPr>
              <a:t> achieve thrust the same way: using jet engines. However, because there is no air in space </a:t>
            </a:r>
            <a:r>
              <a:rPr lang="en-US" sz="2400" dirty="0" err="1">
                <a:latin typeface="Andalus" panose="02020603050405020304" pitchFamily="18" charset="-78"/>
                <a:cs typeface="Andalus" panose="02020603050405020304" pitchFamily="18" charset="-78"/>
              </a:rPr>
              <a:t>spacecrafts</a:t>
            </a:r>
            <a:r>
              <a:rPr lang="en-US" sz="2400" dirty="0">
                <a:latin typeface="Andalus" panose="02020603050405020304" pitchFamily="18" charset="-78"/>
                <a:cs typeface="Andalus" panose="02020603050405020304" pitchFamily="18" charset="-78"/>
              </a:rPr>
              <a:t> have to carry their own supply of fuel AND OXYGEN. </a:t>
            </a:r>
          </a:p>
          <a:p>
            <a:r>
              <a:rPr lang="en-US" sz="2400" dirty="0" err="1">
                <a:latin typeface="Andalus" panose="02020603050405020304" pitchFamily="18" charset="-78"/>
                <a:cs typeface="Andalus" panose="02020603050405020304" pitchFamily="18" charset="-78"/>
              </a:rPr>
              <a:t>Spacecrafts</a:t>
            </a:r>
            <a:r>
              <a:rPr lang="en-US" sz="2400" dirty="0">
                <a:latin typeface="Andalus" panose="02020603050405020304" pitchFamily="18" charset="-78"/>
                <a:cs typeface="Andalus" panose="02020603050405020304" pitchFamily="18" charset="-78"/>
              </a:rPr>
              <a:t> have thrusters on them to move forward and side to side in space. </a:t>
            </a:r>
          </a:p>
          <a:p>
            <a:pPr marL="0" indent="0">
              <a:buNone/>
            </a:pPr>
            <a:endParaRPr lang="en-US" sz="2400" dirty="0">
              <a:latin typeface="Andalus" panose="02020603050405020304" pitchFamily="18" charset="-78"/>
              <a:cs typeface="Andalus" panose="02020603050405020304" pitchFamily="18" charset="-78"/>
            </a:endParaRPr>
          </a:p>
        </p:txBody>
      </p:sp>
      <p:pic>
        <p:nvPicPr>
          <p:cNvPr id="4" name="Picture 3"/>
          <p:cNvPicPr>
            <a:picLocks noChangeAspect="1"/>
          </p:cNvPicPr>
          <p:nvPr/>
        </p:nvPicPr>
        <p:blipFill>
          <a:blip r:embed="rId3"/>
          <a:stretch>
            <a:fillRect/>
          </a:stretch>
        </p:blipFill>
        <p:spPr>
          <a:xfrm>
            <a:off x="350292" y="5708829"/>
            <a:ext cx="1410269" cy="1035919"/>
          </a:xfrm>
          <a:prstGeom prst="rect">
            <a:avLst/>
          </a:prstGeom>
        </p:spPr>
      </p:pic>
      <p:pic>
        <p:nvPicPr>
          <p:cNvPr id="5" name="Picture 4"/>
          <p:cNvPicPr>
            <a:picLocks noChangeAspect="1"/>
          </p:cNvPicPr>
          <p:nvPr/>
        </p:nvPicPr>
        <p:blipFill>
          <a:blip r:embed="rId4"/>
          <a:stretch>
            <a:fillRect/>
          </a:stretch>
        </p:blipFill>
        <p:spPr>
          <a:xfrm>
            <a:off x="7584994" y="5354453"/>
            <a:ext cx="1380196" cy="1390295"/>
          </a:xfrm>
          <a:prstGeom prst="rect">
            <a:avLst/>
          </a:prstGeom>
        </p:spPr>
      </p:pic>
    </p:spTree>
    <p:extLst>
      <p:ext uri="{BB962C8B-B14F-4D97-AF65-F5344CB8AC3E}">
        <p14:creationId xmlns:p14="http://schemas.microsoft.com/office/powerpoint/2010/main" val="4024235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3366FF"/>
                </a:solidFill>
              </a:rPr>
              <a:t>Q: WHAT TYPES OF FEATURES IMPROVE THE DESIGN OF AN EFFECTIVE PARACHUTE?</a:t>
            </a:r>
          </a:p>
        </p:txBody>
      </p:sp>
      <p:pic>
        <p:nvPicPr>
          <p:cNvPr id="4" name="Content Placeholder 3" descr="LS009381.png"/>
          <p:cNvPicPr>
            <a:picLocks noGrp="1" noChangeAspect="1"/>
          </p:cNvPicPr>
          <p:nvPr>
            <p:ph sz="quarter" idx="13"/>
          </p:nvPr>
        </p:nvPicPr>
        <p:blipFill>
          <a:blip r:embed="rId3" cstate="email">
            <a:extLst>
              <a:ext uri="{28A0092B-C50C-407E-A947-70E740481C1C}">
                <a14:useLocalDpi xmlns:a14="http://schemas.microsoft.com/office/drawing/2010/main" val="0"/>
              </a:ext>
            </a:extLst>
          </a:blip>
          <a:srcRect t="19373" b="19373"/>
          <a:stretch>
            <a:fillRect/>
          </a:stretch>
        </p:blipFill>
        <p:spPr/>
      </p:pic>
    </p:spTree>
    <p:extLst>
      <p:ext uri="{BB962C8B-B14F-4D97-AF65-F5344CB8AC3E}">
        <p14:creationId xmlns:p14="http://schemas.microsoft.com/office/powerpoint/2010/main" val="42338516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586" y="165100"/>
            <a:ext cx="8578614" cy="4673600"/>
          </a:xfrm>
        </p:spPr>
        <p:txBody>
          <a:bodyPr/>
          <a:lstStyle/>
          <a:p>
            <a:r>
              <a:rPr lang="en-US" sz="2400" dirty="0" smtClean="0">
                <a:solidFill>
                  <a:srgbClr val="3366FF"/>
                </a:solidFill>
                <a:latin typeface="Andalus" panose="02020603050405020304" pitchFamily="18" charset="-78"/>
                <a:cs typeface="Andalus" panose="02020603050405020304" pitchFamily="18" charset="-78"/>
              </a:rPr>
              <a:t/>
            </a:r>
            <a:br>
              <a:rPr lang="en-US" sz="2400" dirty="0" smtClean="0">
                <a:solidFill>
                  <a:srgbClr val="3366FF"/>
                </a:solidFill>
                <a:latin typeface="Andalus" panose="02020603050405020304" pitchFamily="18" charset="-78"/>
                <a:cs typeface="Andalus" panose="02020603050405020304" pitchFamily="18" charset="-78"/>
              </a:rPr>
            </a:br>
            <a:r>
              <a:rPr lang="en-US" sz="2400" dirty="0">
                <a:solidFill>
                  <a:srgbClr val="3366FF"/>
                </a:solidFill>
                <a:latin typeface="Andalus" panose="02020603050405020304" pitchFamily="18" charset="-78"/>
                <a:cs typeface="Andalus" panose="02020603050405020304" pitchFamily="18" charset="-78"/>
              </a:rPr>
              <a:t/>
            </a:r>
            <a:br>
              <a:rPr lang="en-US" sz="2400" dirty="0">
                <a:solidFill>
                  <a:srgbClr val="3366FF"/>
                </a:solidFill>
                <a:latin typeface="Andalus" panose="02020603050405020304" pitchFamily="18" charset="-78"/>
                <a:cs typeface="Andalus" panose="02020603050405020304" pitchFamily="18" charset="-78"/>
              </a:rPr>
            </a:br>
            <a:r>
              <a:rPr lang="en-US" sz="2400" dirty="0" smtClean="0">
                <a:solidFill>
                  <a:srgbClr val="3366FF"/>
                </a:solidFill>
                <a:latin typeface="Andalus" panose="02020603050405020304" pitchFamily="18" charset="-78"/>
                <a:cs typeface="Andalus" panose="02020603050405020304" pitchFamily="18" charset="-78"/>
              </a:rPr>
              <a:t/>
            </a:r>
            <a:br>
              <a:rPr lang="en-US" sz="2400" dirty="0" smtClean="0">
                <a:solidFill>
                  <a:srgbClr val="3366FF"/>
                </a:solidFill>
                <a:latin typeface="Andalus" panose="02020603050405020304" pitchFamily="18" charset="-78"/>
                <a:cs typeface="Andalus" panose="02020603050405020304" pitchFamily="18" charset="-78"/>
              </a:rPr>
            </a:br>
            <a:r>
              <a:rPr lang="en-US" sz="2400" dirty="0" smtClean="0">
                <a:solidFill>
                  <a:srgbClr val="3366FF"/>
                </a:solidFill>
                <a:latin typeface="Andalus" panose="02020603050405020304" pitchFamily="18" charset="-78"/>
                <a:cs typeface="Andalus" panose="02020603050405020304" pitchFamily="18" charset="-78"/>
              </a:rPr>
              <a:t>			</a:t>
            </a:r>
            <a:r>
              <a:rPr lang="en-US" sz="4800" dirty="0" smtClean="0">
                <a:solidFill>
                  <a:srgbClr val="C00000"/>
                </a:solidFill>
                <a:latin typeface="Andalus" panose="02020603050405020304" pitchFamily="18" charset="-78"/>
                <a:cs typeface="Andalus" panose="02020603050405020304" pitchFamily="18" charset="-78"/>
              </a:rPr>
              <a:t>Gravity</a:t>
            </a:r>
            <a:r>
              <a:rPr lang="en-US" sz="2400" dirty="0" smtClean="0">
                <a:solidFill>
                  <a:srgbClr val="3366FF"/>
                </a:solidFill>
                <a:latin typeface="Andalus" panose="02020603050405020304" pitchFamily="18" charset="-78"/>
                <a:cs typeface="Andalus" panose="02020603050405020304" pitchFamily="18" charset="-78"/>
              </a:rPr>
              <a:t> </a:t>
            </a:r>
            <a:r>
              <a:rPr lang="en-US" sz="2400" dirty="0">
                <a:solidFill>
                  <a:srgbClr val="3366FF"/>
                </a:solidFill>
                <a:latin typeface="Andalus" panose="02020603050405020304" pitchFamily="18" charset="-78"/>
                <a:cs typeface="Andalus" panose="02020603050405020304" pitchFamily="18" charset="-78"/>
              </a:rPr>
              <a:t/>
            </a:r>
            <a:br>
              <a:rPr lang="en-US" sz="2400" dirty="0">
                <a:solidFill>
                  <a:srgbClr val="3366FF"/>
                </a:solidFill>
                <a:latin typeface="Andalus" panose="02020603050405020304" pitchFamily="18" charset="-78"/>
                <a:cs typeface="Andalus" panose="02020603050405020304" pitchFamily="18" charset="-78"/>
              </a:rPr>
            </a:br>
            <a:r>
              <a:rPr lang="en-US" sz="2400" dirty="0">
                <a:solidFill>
                  <a:srgbClr val="3366FF"/>
                </a:solidFill>
                <a:latin typeface="Andalus" panose="02020603050405020304" pitchFamily="18" charset="-78"/>
                <a:cs typeface="Andalus" panose="02020603050405020304" pitchFamily="18" charset="-78"/>
              </a:rPr>
              <a:t/>
            </a:r>
            <a:br>
              <a:rPr lang="en-US" sz="2400" dirty="0">
                <a:solidFill>
                  <a:srgbClr val="3366FF"/>
                </a:solidFill>
                <a:latin typeface="Andalus" panose="02020603050405020304" pitchFamily="18" charset="-78"/>
                <a:cs typeface="Andalus" panose="02020603050405020304" pitchFamily="18" charset="-78"/>
              </a:rPr>
            </a:br>
            <a:r>
              <a:rPr lang="en-US" sz="2400" dirty="0" smtClean="0">
                <a:solidFill>
                  <a:srgbClr val="3366FF"/>
                </a:solidFill>
                <a:latin typeface="Andalus" panose="02020603050405020304" pitchFamily="18" charset="-78"/>
                <a:cs typeface="Andalus" panose="02020603050405020304" pitchFamily="18" charset="-78"/>
              </a:rPr>
              <a:t>EARTH’s </a:t>
            </a:r>
            <a:r>
              <a:rPr lang="en-US" sz="2400" dirty="0">
                <a:solidFill>
                  <a:srgbClr val="3366FF"/>
                </a:solidFill>
                <a:latin typeface="Andalus" panose="02020603050405020304" pitchFamily="18" charset="-78"/>
                <a:cs typeface="Andalus" panose="02020603050405020304" pitchFamily="18" charset="-78"/>
              </a:rPr>
              <a:t>GRAVITY PULLS OBJECTS TOWARD IT’S SURFACE. A PARACHUTES PURPOSE IS TO SLOW DOWN THAT PROCESS. IT DOES SO BY CREATING DRAG. </a:t>
            </a:r>
            <a:br>
              <a:rPr lang="en-US" sz="2400" dirty="0">
                <a:solidFill>
                  <a:srgbClr val="3366FF"/>
                </a:solidFill>
                <a:latin typeface="Andalus" panose="02020603050405020304" pitchFamily="18" charset="-78"/>
                <a:cs typeface="Andalus" panose="02020603050405020304" pitchFamily="18" charset="-78"/>
              </a:rPr>
            </a:br>
            <a:r>
              <a:rPr lang="en-US" sz="2400" dirty="0">
                <a:solidFill>
                  <a:srgbClr val="C00000"/>
                </a:solidFill>
                <a:latin typeface="Andalus" panose="02020603050405020304" pitchFamily="18" charset="-78"/>
                <a:cs typeface="Andalus" panose="02020603050405020304" pitchFamily="18" charset="-78"/>
              </a:rPr>
              <a:t>WHAT IS DRAG?</a:t>
            </a:r>
            <a:r>
              <a:rPr lang="en-US" sz="2400" dirty="0">
                <a:solidFill>
                  <a:srgbClr val="3366FF"/>
                </a:solidFill>
                <a:latin typeface="Andalus" panose="02020603050405020304" pitchFamily="18" charset="-78"/>
                <a:cs typeface="Andalus" panose="02020603050405020304" pitchFamily="18" charset="-78"/>
              </a:rPr>
              <a:t/>
            </a:r>
            <a:br>
              <a:rPr lang="en-US" sz="2400" dirty="0">
                <a:solidFill>
                  <a:srgbClr val="3366FF"/>
                </a:solidFill>
                <a:latin typeface="Andalus" panose="02020603050405020304" pitchFamily="18" charset="-78"/>
                <a:cs typeface="Andalus" panose="02020603050405020304" pitchFamily="18" charset="-78"/>
              </a:rPr>
            </a:br>
            <a:r>
              <a:rPr lang="en-US" sz="2400" dirty="0">
                <a:solidFill>
                  <a:srgbClr val="3366FF"/>
                </a:solidFill>
                <a:latin typeface="Andalus" panose="02020603050405020304" pitchFamily="18" charset="-78"/>
                <a:cs typeface="Andalus" panose="02020603050405020304" pitchFamily="18" charset="-78"/>
              </a:rPr>
              <a:t> </a:t>
            </a:r>
            <a:r>
              <a:rPr lang="en-US" sz="2400" dirty="0" smtClean="0">
                <a:solidFill>
                  <a:srgbClr val="FFFF00"/>
                </a:solidFill>
                <a:latin typeface="Andalus" panose="02020603050405020304" pitchFamily="18" charset="-78"/>
                <a:cs typeface="Andalus" panose="02020603050405020304" pitchFamily="18" charset="-78"/>
                <a:sym typeface="Wingdings" panose="05000000000000000000" pitchFamily="2" charset="2"/>
              </a:rPr>
              <a:t> </a:t>
            </a:r>
            <a:r>
              <a:rPr lang="en-US" sz="2400" dirty="0" smtClean="0">
                <a:solidFill>
                  <a:srgbClr val="FFFF00"/>
                </a:solidFill>
                <a:latin typeface="Andalus" panose="02020603050405020304" pitchFamily="18" charset="-78"/>
                <a:cs typeface="Andalus" panose="02020603050405020304" pitchFamily="18" charset="-78"/>
              </a:rPr>
              <a:t>THE </a:t>
            </a:r>
            <a:r>
              <a:rPr lang="en-US" sz="2400" dirty="0">
                <a:solidFill>
                  <a:srgbClr val="FFFF00"/>
                </a:solidFill>
                <a:latin typeface="Andalus" panose="02020603050405020304" pitchFamily="18" charset="-78"/>
                <a:cs typeface="Andalus" panose="02020603050405020304" pitchFamily="18" charset="-78"/>
              </a:rPr>
              <a:t>PUSH ON SOMETHING FROM AIR OR WATER.</a:t>
            </a:r>
            <a:br>
              <a:rPr lang="en-US" sz="2400" dirty="0">
                <a:solidFill>
                  <a:srgbClr val="FFFF00"/>
                </a:solidFill>
                <a:latin typeface="Andalus" panose="02020603050405020304" pitchFamily="18" charset="-78"/>
                <a:cs typeface="Andalus" panose="02020603050405020304" pitchFamily="18" charset="-78"/>
              </a:rPr>
            </a:br>
            <a:r>
              <a:rPr lang="en-US" sz="2400" dirty="0">
                <a:solidFill>
                  <a:srgbClr val="FFFF00"/>
                </a:solidFill>
                <a:latin typeface="Andalus" panose="02020603050405020304" pitchFamily="18" charset="-78"/>
                <a:cs typeface="Andalus" panose="02020603050405020304" pitchFamily="18" charset="-78"/>
              </a:rPr>
              <a:t> THE BIGGER THE SURFACE AREA THE MORE DRAG IS CREATED</a:t>
            </a:r>
            <a:r>
              <a:rPr lang="en-US" sz="2400" dirty="0">
                <a:solidFill>
                  <a:srgbClr val="3366FF"/>
                </a:solidFill>
                <a:latin typeface="Andalus" panose="02020603050405020304" pitchFamily="18" charset="-78"/>
                <a:cs typeface="Andalus" panose="02020603050405020304" pitchFamily="18" charset="-78"/>
              </a:rPr>
              <a:t>.</a:t>
            </a:r>
            <a:br>
              <a:rPr lang="en-US" sz="2400" dirty="0">
                <a:solidFill>
                  <a:srgbClr val="3366FF"/>
                </a:solidFill>
                <a:latin typeface="Andalus" panose="02020603050405020304" pitchFamily="18" charset="-78"/>
                <a:cs typeface="Andalus" panose="02020603050405020304" pitchFamily="18" charset="-78"/>
              </a:rPr>
            </a:br>
            <a:r>
              <a:rPr lang="en-US" sz="2400" dirty="0">
                <a:solidFill>
                  <a:srgbClr val="FFFF00"/>
                </a:solidFill>
                <a:latin typeface="Andalus" panose="02020603050405020304" pitchFamily="18" charset="-78"/>
                <a:cs typeface="Andalus" panose="02020603050405020304" pitchFamily="18" charset="-78"/>
              </a:rPr>
              <a:t>A: AN AFFECTIVE PARACHUTE IS VERY LIGHT, HAS A VERY LARGE SURFACE AREA(WHICH CATCHES A LOT OF AIR TO CREATE A LOT OF DRAG MAKING IT SLOW)</a:t>
            </a:r>
          </a:p>
        </p:txBody>
      </p:sp>
    </p:spTree>
    <p:extLst>
      <p:ext uri="{BB962C8B-B14F-4D97-AF65-F5344CB8AC3E}">
        <p14:creationId xmlns:p14="http://schemas.microsoft.com/office/powerpoint/2010/main" val="42541143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494865"/>
            <a:ext cx="7924800" cy="2804233"/>
          </a:xfrm>
        </p:spPr>
        <p:txBody>
          <a:bodyPr>
            <a:noAutofit/>
          </a:bodyPr>
          <a:lstStyle/>
          <a:p>
            <a:pPr marL="0" indent="0">
              <a:buNone/>
            </a:pPr>
            <a:r>
              <a:rPr lang="en-US" sz="4000" dirty="0"/>
              <a:t>Q: DESCRIBE THE DESIGN OF A HOT AIR BALLOON AND THE PRINCIPLES BY WHICH ITS RISING AND FALLING ARE CONTROLLED? (HOW DOES IT ASCEND AND DESCEND</a:t>
            </a:r>
            <a:r>
              <a:rPr lang="en-US" sz="4000" dirty="0" smtClean="0"/>
              <a:t>?)</a:t>
            </a:r>
          </a:p>
          <a:p>
            <a:pPr marL="0" indent="0">
              <a:buNone/>
            </a:pPr>
            <a:endParaRPr lang="en-US" sz="4000" dirty="0"/>
          </a:p>
          <a:p>
            <a:pPr marL="0" indent="0">
              <a:buNone/>
            </a:pPr>
            <a:endParaRPr lang="en-US" sz="4000" dirty="0"/>
          </a:p>
        </p:txBody>
      </p:sp>
    </p:spTree>
    <p:extLst>
      <p:ext uri="{BB962C8B-B14F-4D97-AF65-F5344CB8AC3E}">
        <p14:creationId xmlns:p14="http://schemas.microsoft.com/office/powerpoint/2010/main" val="21089458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VALVE</a:t>
            </a:r>
            <a:br>
              <a:rPr lang="en-US" dirty="0"/>
            </a:br>
            <a:r>
              <a:rPr lang="en-US" dirty="0"/>
              <a:t>WARM AIR RISES IN COOL AIR            I</a:t>
            </a:r>
            <a:br>
              <a:rPr lang="en-US" dirty="0"/>
            </a:br>
            <a:r>
              <a:rPr lang="en-US" dirty="0"/>
              <a:t>                                                              V</a:t>
            </a:r>
          </a:p>
        </p:txBody>
      </p:sp>
      <p:pic>
        <p:nvPicPr>
          <p:cNvPr id="7" name="Picture 6"/>
          <p:cNvPicPr>
            <a:picLocks noChangeAspect="1"/>
          </p:cNvPicPr>
          <p:nvPr/>
        </p:nvPicPr>
        <p:blipFill>
          <a:blip r:embed="rId2"/>
          <a:stretch>
            <a:fillRect/>
          </a:stretch>
        </p:blipFill>
        <p:spPr>
          <a:xfrm>
            <a:off x="162507" y="1554798"/>
            <a:ext cx="3961055" cy="4581523"/>
          </a:xfrm>
          <a:prstGeom prst="rect">
            <a:avLst/>
          </a:prstGeom>
        </p:spPr>
      </p:pic>
      <p:pic>
        <p:nvPicPr>
          <p:cNvPr id="8" name="Picture 7"/>
          <p:cNvPicPr>
            <a:picLocks noChangeAspect="1"/>
          </p:cNvPicPr>
          <p:nvPr/>
        </p:nvPicPr>
        <p:blipFill>
          <a:blip r:embed="rId3"/>
          <a:stretch>
            <a:fillRect/>
          </a:stretch>
        </p:blipFill>
        <p:spPr>
          <a:xfrm>
            <a:off x="4123562" y="1554798"/>
            <a:ext cx="4774298" cy="4991100"/>
          </a:xfrm>
          <a:prstGeom prst="rect">
            <a:avLst/>
          </a:prstGeom>
        </p:spPr>
      </p:pic>
    </p:spTree>
    <p:extLst>
      <p:ext uri="{BB962C8B-B14F-4D97-AF65-F5344CB8AC3E}">
        <p14:creationId xmlns:p14="http://schemas.microsoft.com/office/powerpoint/2010/main" val="9901282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6478"/>
            <a:ext cx="7924800" cy="805218"/>
          </a:xfrm>
        </p:spPr>
        <p:txBody>
          <a:bodyPr/>
          <a:lstStyle/>
          <a:p>
            <a:pPr algn="ctr"/>
            <a:r>
              <a:rPr lang="en-US" sz="4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HOT AIR BALLOONS</a:t>
            </a:r>
          </a:p>
        </p:txBody>
      </p:sp>
      <p:sp>
        <p:nvSpPr>
          <p:cNvPr id="3" name="Content Placeholder 2"/>
          <p:cNvSpPr>
            <a:spLocks noGrp="1"/>
          </p:cNvSpPr>
          <p:nvPr>
            <p:ph sz="quarter" idx="13"/>
          </p:nvPr>
        </p:nvSpPr>
        <p:spPr>
          <a:xfrm>
            <a:off x="259307" y="1189037"/>
            <a:ext cx="8761863" cy="5143523"/>
          </a:xfrm>
        </p:spPr>
        <p:txBody>
          <a:bodyPr>
            <a:normAutofit fontScale="55000" lnSpcReduction="20000"/>
          </a:bodyPr>
          <a:lstStyle/>
          <a:p>
            <a:pPr marL="0" indent="0">
              <a:buNone/>
            </a:pPr>
            <a:r>
              <a:rPr lang="en-US" sz="4200" dirty="0">
                <a:solidFill>
                  <a:srgbClr val="FFFF00"/>
                </a:solidFill>
                <a:latin typeface="Andalus" panose="02020603050405020304" pitchFamily="18" charset="-78"/>
                <a:cs typeface="Andalus" panose="02020603050405020304" pitchFamily="18" charset="-78"/>
              </a:rPr>
              <a:t>Q: DESCRIBE THE DESIGN OF A HOT AIR BALLOON AND THE PRINCIPLES BY WHICH ITS RISING AND FALLING ARE CONTROLLED? </a:t>
            </a:r>
            <a:endParaRPr lang="en-US" sz="4200" dirty="0" smtClean="0">
              <a:solidFill>
                <a:srgbClr val="FFFF00"/>
              </a:solidFill>
              <a:latin typeface="Andalus" panose="02020603050405020304" pitchFamily="18" charset="-78"/>
              <a:cs typeface="Andalus" panose="02020603050405020304" pitchFamily="18" charset="-78"/>
            </a:endParaRPr>
          </a:p>
          <a:p>
            <a:pPr marL="0" indent="0">
              <a:buNone/>
            </a:pPr>
            <a:r>
              <a:rPr lang="en-US" sz="4200" dirty="0" smtClean="0">
                <a:solidFill>
                  <a:srgbClr val="FFFF00"/>
                </a:solidFill>
                <a:latin typeface="Andalus" panose="02020603050405020304" pitchFamily="18" charset="-78"/>
                <a:cs typeface="Andalus" panose="02020603050405020304" pitchFamily="18" charset="-78"/>
              </a:rPr>
              <a:t>(</a:t>
            </a:r>
            <a:r>
              <a:rPr lang="en-US" sz="4200" dirty="0">
                <a:solidFill>
                  <a:srgbClr val="FFFF00"/>
                </a:solidFill>
                <a:latin typeface="Andalus" panose="02020603050405020304" pitchFamily="18" charset="-78"/>
                <a:cs typeface="Andalus" panose="02020603050405020304" pitchFamily="18" charset="-78"/>
              </a:rPr>
              <a:t>HOW DOES IT ASCEND AND DESCEND</a:t>
            </a:r>
            <a:r>
              <a:rPr lang="en-US" sz="4200" dirty="0" smtClean="0">
                <a:solidFill>
                  <a:srgbClr val="FFFF00"/>
                </a:solidFill>
                <a:latin typeface="Andalus" panose="02020603050405020304" pitchFamily="18" charset="-78"/>
                <a:cs typeface="Andalus" panose="02020603050405020304" pitchFamily="18" charset="-78"/>
              </a:rPr>
              <a:t>?)</a:t>
            </a:r>
          </a:p>
          <a:p>
            <a:pPr marL="0" indent="0">
              <a:buNone/>
            </a:pPr>
            <a:r>
              <a:rPr lang="en-US" sz="3800" b="1" dirty="0">
                <a:solidFill>
                  <a:srgbClr val="00B050"/>
                </a:solidFill>
                <a:latin typeface="Andalus" panose="02020603050405020304" pitchFamily="18" charset="-78"/>
                <a:cs typeface="Andalus" panose="02020603050405020304" pitchFamily="18" charset="-78"/>
              </a:rPr>
              <a:t>A: HOT-AIR BALLONS CREATE LIFT BECAUSE THE BURNER FILLS THE ENVOLOPE WITH HOT, LESS DENSE AIR SO IT BEGINS TO RISE IN THE COOL, MORE DENSE AIR SURROUNDING IT.  TO KEEP A HOT-AIR BALLOON ASCENDING YOU NEED TO KEEP PUTTING HOT AIR INTO THE ENVELOPE USING THE BURNER. TO MAKE THE HOT-AIR BALLOON DESCEND YOU MUST RELEASE THE HOT AIR THROUGH THE VALVE AT THE TOP OF THE BALLOON. </a:t>
            </a:r>
          </a:p>
          <a:p>
            <a:pPr marL="0" indent="0">
              <a:buNone/>
            </a:pPr>
            <a:endParaRPr lang="en-US" sz="1800" dirty="0">
              <a:solidFill>
                <a:srgbClr val="FFFF00"/>
              </a:solidFill>
              <a:latin typeface="Andalus" panose="02020603050405020304" pitchFamily="18" charset="-78"/>
              <a:cs typeface="Andalus" panose="02020603050405020304" pitchFamily="18" charset="-78"/>
            </a:endParaRPr>
          </a:p>
          <a:p>
            <a:pPr marL="0" indent="0">
              <a:buNone/>
            </a:pPr>
            <a:endParaRPr lang="en-US" dirty="0"/>
          </a:p>
          <a:p>
            <a:pPr marL="0" indent="0">
              <a:buNone/>
            </a:pPr>
            <a:r>
              <a:rPr lang="en-US" sz="3800" dirty="0">
                <a:solidFill>
                  <a:srgbClr val="C00000"/>
                </a:solidFill>
                <a:latin typeface="Andalus" panose="02020603050405020304" pitchFamily="18" charset="-78"/>
                <a:cs typeface="Andalus" panose="02020603050405020304" pitchFamily="18" charset="-78"/>
              </a:rPr>
              <a:t>How Do Hot Air Balloons Work?</a:t>
            </a:r>
          </a:p>
          <a:p>
            <a:pPr marL="0" indent="0">
              <a:buNone/>
            </a:pPr>
            <a:r>
              <a:rPr lang="en-US" sz="3800" dirty="0">
                <a:solidFill>
                  <a:srgbClr val="FFFF00"/>
                </a:solidFill>
                <a:latin typeface="Andalus" panose="02020603050405020304" pitchFamily="18" charset="-78"/>
                <a:cs typeface="Andalus" panose="02020603050405020304" pitchFamily="18" charset="-78"/>
                <a:hlinkClick r:id="rId3"/>
              </a:rPr>
              <a:t>https://</a:t>
            </a:r>
            <a:r>
              <a:rPr lang="en-US" sz="3800" dirty="0" smtClean="0">
                <a:solidFill>
                  <a:srgbClr val="FFFF00"/>
                </a:solidFill>
                <a:latin typeface="Andalus" panose="02020603050405020304" pitchFamily="18" charset="-78"/>
                <a:cs typeface="Andalus" panose="02020603050405020304" pitchFamily="18" charset="-78"/>
                <a:hlinkClick r:id="rId3"/>
              </a:rPr>
              <a:t>www.youtube.com/watch?v=ABsVP41-EeY</a:t>
            </a:r>
            <a:endParaRPr lang="en-US" sz="3800" dirty="0" smtClean="0">
              <a:solidFill>
                <a:srgbClr val="FFFF00"/>
              </a:solidFill>
              <a:latin typeface="Andalus" panose="02020603050405020304" pitchFamily="18" charset="-78"/>
              <a:cs typeface="Andalus" panose="02020603050405020304" pitchFamily="18" charset="-78"/>
            </a:endParaRPr>
          </a:p>
          <a:p>
            <a:pPr marL="0" indent="0">
              <a:buNone/>
            </a:pPr>
            <a:endParaRPr lang="en-US" dirty="0"/>
          </a:p>
        </p:txBody>
      </p:sp>
    </p:spTree>
    <p:extLst>
      <p:ext uri="{BB962C8B-B14F-4D97-AF65-F5344CB8AC3E}">
        <p14:creationId xmlns:p14="http://schemas.microsoft.com/office/powerpoint/2010/main" val="15013169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882" y="95534"/>
            <a:ext cx="8411572" cy="5459105"/>
          </a:xfrm>
        </p:spPr>
        <p:txBody>
          <a:bodyPr/>
          <a:lstStyle/>
          <a:p>
            <a:r>
              <a:rPr lang="en-US" sz="2400" dirty="0">
                <a:solidFill>
                  <a:srgbClr val="FFFF00"/>
                </a:solidFill>
                <a:latin typeface="Andalus" panose="02020603050405020304" pitchFamily="18" charset="-78"/>
                <a:cs typeface="Andalus" panose="02020603050405020304" pitchFamily="18" charset="-78"/>
              </a:rPr>
              <a:t>W</a:t>
            </a:r>
            <a:r>
              <a:rPr lang="en-US" sz="2400" dirty="0" smtClean="0">
                <a:solidFill>
                  <a:srgbClr val="FFFF00"/>
                </a:solidFill>
                <a:latin typeface="Andalus" panose="02020603050405020304" pitchFamily="18" charset="-78"/>
                <a:cs typeface="Andalus" panose="02020603050405020304" pitchFamily="18" charset="-78"/>
              </a:rPr>
              <a:t>HAT’s </a:t>
            </a:r>
            <a:r>
              <a:rPr lang="en-US" sz="2400" dirty="0">
                <a:solidFill>
                  <a:srgbClr val="FFFF00"/>
                </a:solidFill>
                <a:latin typeface="Andalus" panose="02020603050405020304" pitchFamily="18" charset="-78"/>
                <a:cs typeface="Andalus" panose="02020603050405020304" pitchFamily="18" charset="-78"/>
              </a:rPr>
              <a:t>THE DIFFERENCE BETWEEN AN AIRPLANE AND A GLIDER?</a:t>
            </a:r>
            <a:r>
              <a:rPr lang="en-US" sz="2400" dirty="0">
                <a:solidFill>
                  <a:srgbClr val="FF0000"/>
                </a:solidFill>
                <a:latin typeface="Andalus" panose="02020603050405020304" pitchFamily="18" charset="-78"/>
                <a:cs typeface="Andalus" panose="02020603050405020304" pitchFamily="18" charset="-78"/>
              </a:rPr>
              <a:t/>
            </a:r>
            <a:br>
              <a:rPr lang="en-US" sz="2400" dirty="0">
                <a:solidFill>
                  <a:srgbClr val="FF0000"/>
                </a:solidFill>
                <a:latin typeface="Andalus" panose="02020603050405020304" pitchFamily="18" charset="-78"/>
                <a:cs typeface="Andalus" panose="02020603050405020304" pitchFamily="18" charset="-78"/>
              </a:rPr>
            </a:br>
            <a:r>
              <a:rPr lang="en-US" sz="2400" dirty="0">
                <a:solidFill>
                  <a:srgbClr val="FF0000"/>
                </a:solidFill>
                <a:latin typeface="Andalus" panose="02020603050405020304" pitchFamily="18" charset="-78"/>
                <a:cs typeface="Andalus" panose="02020603050405020304" pitchFamily="18" charset="-78"/>
              </a:rPr>
              <a:t/>
            </a:r>
            <a:br>
              <a:rPr lang="en-US" sz="2400" dirty="0">
                <a:solidFill>
                  <a:srgbClr val="FF0000"/>
                </a:solidFill>
                <a:latin typeface="Andalus" panose="02020603050405020304" pitchFamily="18" charset="-78"/>
                <a:cs typeface="Andalus" panose="02020603050405020304" pitchFamily="18" charset="-78"/>
              </a:rPr>
            </a:br>
            <a:r>
              <a:rPr lang="en-US" sz="2400" dirty="0">
                <a:solidFill>
                  <a:srgbClr val="FFFF00"/>
                </a:solidFill>
                <a:latin typeface="Andalus" panose="02020603050405020304" pitchFamily="18" charset="-78"/>
                <a:cs typeface="Andalus" panose="02020603050405020304" pitchFamily="18" charset="-78"/>
              </a:rPr>
              <a:t>Q: WHAT MAKES A GOOD GLIDER</a:t>
            </a:r>
            <a:r>
              <a:rPr lang="en-US" sz="2400" dirty="0" smtClean="0">
                <a:solidFill>
                  <a:srgbClr val="FFFF00"/>
                </a:solidFill>
                <a:latin typeface="Andalus" panose="02020603050405020304" pitchFamily="18" charset="-78"/>
                <a:cs typeface="Andalus" panose="02020603050405020304" pitchFamily="18" charset="-78"/>
              </a:rPr>
              <a:t>?</a:t>
            </a:r>
            <a:r>
              <a:rPr lang="en-US" sz="2400" dirty="0" smtClean="0">
                <a:solidFill>
                  <a:srgbClr val="FF0000"/>
                </a:solidFill>
                <a:latin typeface="Andalus" panose="02020603050405020304" pitchFamily="18" charset="-78"/>
                <a:cs typeface="Andalus" panose="02020603050405020304" pitchFamily="18" charset="-78"/>
              </a:rPr>
              <a:t/>
            </a:r>
            <a:br>
              <a:rPr lang="en-US" sz="2400" dirty="0" smtClean="0">
                <a:solidFill>
                  <a:srgbClr val="FF0000"/>
                </a:solidFill>
                <a:latin typeface="Andalus" panose="02020603050405020304" pitchFamily="18" charset="-78"/>
                <a:cs typeface="Andalus" panose="02020603050405020304" pitchFamily="18" charset="-78"/>
              </a:rPr>
            </a:br>
            <a:r>
              <a:rPr lang="en-US" sz="1800" dirty="0">
                <a:latin typeface="Andalus" panose="02020603050405020304" pitchFamily="18" charset="-78"/>
                <a:cs typeface="Andalus" panose="02020603050405020304" pitchFamily="18" charset="-78"/>
              </a:rPr>
              <a:t>MAKE GLIDER AS LIGHT AS POSSIBLE</a:t>
            </a:r>
            <a:br>
              <a:rPr lang="en-US" sz="1800" dirty="0">
                <a:latin typeface="Andalus" panose="02020603050405020304" pitchFamily="18" charset="-78"/>
                <a:cs typeface="Andalus" panose="02020603050405020304" pitchFamily="18" charset="-78"/>
              </a:rPr>
            </a:br>
            <a:r>
              <a:rPr lang="en-US" sz="1800" dirty="0">
                <a:latin typeface="Andalus" panose="02020603050405020304" pitchFamily="18" charset="-78"/>
                <a:cs typeface="Andalus" panose="02020603050405020304" pitchFamily="18" charset="-78"/>
              </a:rPr>
              <a:t>MAKE FUSELAGE AS SLIM AS POSSIBLE</a:t>
            </a:r>
            <a:br>
              <a:rPr lang="en-US" sz="1800" dirty="0">
                <a:latin typeface="Andalus" panose="02020603050405020304" pitchFamily="18" charset="-78"/>
                <a:cs typeface="Andalus" panose="02020603050405020304" pitchFamily="18" charset="-78"/>
              </a:rPr>
            </a:br>
            <a:r>
              <a:rPr lang="en-US" sz="1800" dirty="0">
                <a:latin typeface="Andalus" panose="02020603050405020304" pitchFamily="18" charset="-78"/>
                <a:cs typeface="Andalus" panose="02020603050405020304" pitchFamily="18" charset="-78"/>
              </a:rPr>
              <a:t>MAKE IT STABLE, ADD VERTICLE STABILIZERS TO YOUR GLIDER (IT WILL HELP IT FLY STRAIGHT AND KEEP IT STABLE DURING FLIGHT)</a:t>
            </a:r>
            <a:br>
              <a:rPr lang="en-US" sz="1800" dirty="0">
                <a:latin typeface="Andalus" panose="02020603050405020304" pitchFamily="18" charset="-78"/>
                <a:cs typeface="Andalus" panose="02020603050405020304" pitchFamily="18" charset="-78"/>
              </a:rPr>
            </a:br>
            <a:r>
              <a:rPr lang="en-US" sz="1800" dirty="0">
                <a:latin typeface="Andalus" panose="02020603050405020304" pitchFamily="18" charset="-78"/>
                <a:cs typeface="Andalus" panose="02020603050405020304" pitchFamily="18" charset="-78"/>
              </a:rPr>
              <a:t>MAKE IT SYMMETRICAL—MEANING BOTH SIDES ARE IDENTICAL</a:t>
            </a:r>
            <a:br>
              <a:rPr lang="en-US" sz="1800" dirty="0">
                <a:latin typeface="Andalus" panose="02020603050405020304" pitchFamily="18" charset="-78"/>
                <a:cs typeface="Andalus" panose="02020603050405020304" pitchFamily="18" charset="-78"/>
              </a:rPr>
            </a:br>
            <a:r>
              <a:rPr lang="en-US" sz="1800" dirty="0">
                <a:latin typeface="Andalus" panose="02020603050405020304" pitchFamily="18" charset="-78"/>
                <a:cs typeface="Andalus" panose="02020603050405020304" pitchFamily="18" charset="-78"/>
              </a:rPr>
              <a:t>FOLD IT CAREFULLY, CRISP, SHARP EDGES ALLOW GLIDER TO FLY BETTER THAN EDGES FOLDED AND REFOLDED</a:t>
            </a:r>
            <a:br>
              <a:rPr lang="en-US" sz="1800" dirty="0">
                <a:latin typeface="Andalus" panose="02020603050405020304" pitchFamily="18" charset="-78"/>
                <a:cs typeface="Andalus" panose="02020603050405020304" pitchFamily="18" charset="-78"/>
              </a:rPr>
            </a:br>
            <a:r>
              <a:rPr lang="en-US" sz="1800" dirty="0">
                <a:latin typeface="Andalus" panose="02020603050405020304" pitchFamily="18" charset="-78"/>
                <a:cs typeface="Andalus" panose="02020603050405020304" pitchFamily="18" charset="-78"/>
              </a:rPr>
              <a:t>WINGS SHOULD BE SLIGHTLY CURVED SO THAT IT TAKES ON AN AIRFOIL SHAPE. (ALLOWING HIGH PRESSURE AIR TO BUILD UP UNDER THE WING AND GIVES THE PLANE LIFT)</a:t>
            </a:r>
            <a:br>
              <a:rPr lang="en-US" sz="1800" dirty="0">
                <a:latin typeface="Andalus" panose="02020603050405020304" pitchFamily="18" charset="-78"/>
                <a:cs typeface="Andalus" panose="02020603050405020304" pitchFamily="18" charset="-78"/>
              </a:rPr>
            </a:br>
            <a:r>
              <a:rPr lang="en-US" sz="1800" dirty="0">
                <a:latin typeface="Andalus" panose="02020603050405020304" pitchFamily="18" charset="-78"/>
                <a:cs typeface="Andalus" panose="02020603050405020304" pitchFamily="18" charset="-78"/>
              </a:rPr>
              <a:t>GLIDER WITH WINGS THAT HAVE A LARGE SURFACE AREA TAKE LONG SLOW FLIGHTS VS. GLIDERS WITH WINGS THAT HAVE A SMALL SURFACE AREA TAKE SHORTER QUICKER FLIGHTS </a:t>
            </a:r>
            <a:r>
              <a:rPr lang="en-US" sz="1200" dirty="0">
                <a:solidFill>
                  <a:srgbClr val="FF0000"/>
                </a:solidFill>
                <a:latin typeface="Andalus" panose="02020603050405020304" pitchFamily="18" charset="-78"/>
                <a:cs typeface="Andalus" panose="02020603050405020304" pitchFamily="18" charset="-78"/>
              </a:rPr>
              <a:t/>
            </a:r>
            <a:br>
              <a:rPr lang="en-US" sz="1200" dirty="0">
                <a:solidFill>
                  <a:srgbClr val="FF0000"/>
                </a:solidFill>
                <a:latin typeface="Andalus" panose="02020603050405020304" pitchFamily="18" charset="-78"/>
                <a:cs typeface="Andalus" panose="02020603050405020304" pitchFamily="18" charset="-78"/>
              </a:rPr>
            </a:br>
            <a:endParaRPr lang="en-US" sz="1200"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11145470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7924800" cy="3948207"/>
          </a:xfrm>
        </p:spPr>
        <p:txBody>
          <a:bodyPr/>
          <a:lstStyle/>
          <a:p>
            <a:r>
              <a:rPr lang="en-US" dirty="0">
                <a:solidFill>
                  <a:srgbClr val="FFFF00"/>
                </a:solidFill>
              </a:rPr>
              <a:t>YAW, PITCH, AND ROLL…OH MY!!!</a:t>
            </a:r>
            <a:br>
              <a:rPr lang="en-US" dirty="0">
                <a:solidFill>
                  <a:srgbClr val="FFFF00"/>
                </a:solidFill>
              </a:rPr>
            </a:br>
            <a:r>
              <a:rPr lang="en-US" dirty="0">
                <a:solidFill>
                  <a:srgbClr val="FFFF00"/>
                </a:solidFill>
              </a:rPr>
              <a:t/>
            </a:r>
            <a:br>
              <a:rPr lang="en-US" dirty="0">
                <a:solidFill>
                  <a:srgbClr val="FFFF00"/>
                </a:solidFill>
              </a:rPr>
            </a:br>
            <a:r>
              <a:rPr lang="en-US" dirty="0">
                <a:solidFill>
                  <a:srgbClr val="FFFF00"/>
                </a:solidFill>
              </a:rPr>
              <a:t/>
            </a:r>
            <a:br>
              <a:rPr lang="en-US" dirty="0">
                <a:solidFill>
                  <a:srgbClr val="FFFF00"/>
                </a:solidFill>
              </a:rPr>
            </a:br>
            <a:r>
              <a:rPr lang="en-US" dirty="0">
                <a:solidFill>
                  <a:srgbClr val="FFFF00"/>
                </a:solidFill>
              </a:rPr>
              <a:t>Q: WHAT ARE ROLL, PITCH, AND YAW? </a:t>
            </a:r>
            <a:br>
              <a:rPr lang="en-US" dirty="0">
                <a:solidFill>
                  <a:srgbClr val="FFFF00"/>
                </a:solidFill>
              </a:rPr>
            </a:br>
            <a:r>
              <a:rPr lang="en-US" dirty="0">
                <a:solidFill>
                  <a:srgbClr val="FFFF00"/>
                </a:solidFill>
              </a:rPr>
              <a:t/>
            </a:r>
            <a:br>
              <a:rPr lang="en-US" dirty="0">
                <a:solidFill>
                  <a:srgbClr val="FFFF00"/>
                </a:solidFill>
              </a:rPr>
            </a:br>
            <a:r>
              <a:rPr lang="en-US" dirty="0">
                <a:solidFill>
                  <a:srgbClr val="FFFF00"/>
                </a:solidFill>
              </a:rPr>
              <a:t>Q:WHAT PARTS OF THE PLANE CONTROL THESE MOVEMENTS?</a:t>
            </a:r>
          </a:p>
        </p:txBody>
      </p:sp>
    </p:spTree>
    <p:extLst>
      <p:ext uri="{BB962C8B-B14F-4D97-AF65-F5344CB8AC3E}">
        <p14:creationId xmlns:p14="http://schemas.microsoft.com/office/powerpoint/2010/main" val="626988694"/>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Horizon.thmx</Template>
  <TotalTime>2933</TotalTime>
  <Words>565</Words>
  <Application>Microsoft Office PowerPoint</Application>
  <PresentationFormat>On-screen Show (4:3)</PresentationFormat>
  <Paragraphs>62</Paragraphs>
  <Slides>22</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Andalus</vt:lpstr>
      <vt:lpstr>Arial</vt:lpstr>
      <vt:lpstr>Arial Narrow</vt:lpstr>
      <vt:lpstr>Calibri</vt:lpstr>
      <vt:lpstr>Cambria</vt:lpstr>
      <vt:lpstr>News Gothic MT</vt:lpstr>
      <vt:lpstr>Wingdings</vt:lpstr>
      <vt:lpstr>Horizon</vt:lpstr>
      <vt:lpstr>THE PRINCIPLES OF FLIGHT</vt:lpstr>
      <vt:lpstr>PowerPoint Presentation</vt:lpstr>
      <vt:lpstr>Q: WHAT TYPES OF FEATURES IMPROVE THE DESIGN OF AN EFFECTIVE PARACHUTE?</vt:lpstr>
      <vt:lpstr>      Gravity   EARTH’s GRAVITY PULLS OBJECTS TOWARD IT’S SURFACE. A PARACHUTES PURPOSE IS TO SLOW DOWN THAT PROCESS. IT DOES SO BY CREATING DRAG.  WHAT IS DRAG?   THE PUSH ON SOMETHING FROM AIR OR WATER.  THE BIGGER THE SURFACE AREA THE MORE DRAG IS CREATED. A: AN AFFECTIVE PARACHUTE IS VERY LIGHT, HAS A VERY LARGE SURFACE AREA(WHICH CATCHES A LOT OF AIR TO CREATE A LOT OF DRAG MAKING IT SLOW)</vt:lpstr>
      <vt:lpstr>PowerPoint Presentation</vt:lpstr>
      <vt:lpstr>                                                         VALVE WARM AIR RISES IN COOL AIR            I                                                               V</vt:lpstr>
      <vt:lpstr>HOT AIR BALLOONS</vt:lpstr>
      <vt:lpstr>WHAT’s THE DIFFERENCE BETWEEN AN AIRPLANE AND A GLIDER?  Q: WHAT MAKES A GOOD GLIDER? MAKE GLIDER AS LIGHT AS POSSIBLE MAKE FUSELAGE AS SLIM AS POSSIBLE MAKE IT STABLE, ADD VERTICLE STABILIZERS TO YOUR GLIDER (IT WILL HELP IT FLY STRAIGHT AND KEEP IT STABLE DURING FLIGHT) MAKE IT SYMMETRICAL—MEANING BOTH SIDES ARE IDENTICAL FOLD IT CAREFULLY, CRISP, SHARP EDGES ALLOW GLIDER TO FLY BETTER THAN EDGES FOLDED AND REFOLDED WINGS SHOULD BE SLIGHTLY CURVED SO THAT IT TAKES ON AN AIRFOIL SHAPE. (ALLOWING HIGH PRESSURE AIR TO BUILD UP UNDER THE WING AND GIVES THE PLANE LIFT) GLIDER WITH WINGS THAT HAVE A LARGE SURFACE AREA TAKE LONG SLOW FLIGHTS VS. GLIDERS WITH WINGS THAT HAVE A SMALL SURFACE AREA TAKE SHORTER QUICKER FLIGHTS  </vt:lpstr>
      <vt:lpstr>YAW, PITCH, AND ROLL…OH MY!!!   Q: WHAT ARE ROLL, PITCH, AND YAW?   Q:WHAT PARTS OF THE PLANE CONTROL THESE MOVEMENTS?</vt:lpstr>
      <vt:lpstr>Basic Parts of an Airplane</vt:lpstr>
      <vt:lpstr>Control Surfaces on an Airplane</vt:lpstr>
      <vt:lpstr>PowerPoint Presentation</vt:lpstr>
      <vt:lpstr>Ailerons Control the Roll</vt:lpstr>
      <vt:lpstr>Elevators Control the Pitch</vt:lpstr>
      <vt:lpstr>The Rudder Controls the Yaw</vt:lpstr>
      <vt:lpstr>Roll, Pitch and Yaw</vt:lpstr>
      <vt:lpstr>PROPELLERS</vt:lpstr>
      <vt:lpstr>PowerPoint Presentation</vt:lpstr>
      <vt:lpstr>PowerPoint Presentation</vt:lpstr>
      <vt:lpstr>PowerPoint Presentation</vt:lpstr>
      <vt:lpstr>PowerPoint Presentation</vt:lpstr>
      <vt:lpstr>Aircraft vs Spacecraft</vt:lpstr>
    </vt:vector>
  </TitlesOfParts>
  <Company>RVSD41</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FLIGHT REVIEW</dc:title>
  <dc:creator>rockyview school division</dc:creator>
  <cp:lastModifiedBy>Mustafizur Rehman</cp:lastModifiedBy>
  <cp:revision>41</cp:revision>
  <cp:lastPrinted>2018-02-02T00:14:27Z</cp:lastPrinted>
  <dcterms:created xsi:type="dcterms:W3CDTF">2013-06-10T15:12:45Z</dcterms:created>
  <dcterms:modified xsi:type="dcterms:W3CDTF">2018-02-12T20:25:36Z</dcterms:modified>
</cp:coreProperties>
</file>