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1"/>
  </p:notesMasterIdLst>
  <p:sldIdLst>
    <p:sldId id="256" r:id="rId2"/>
    <p:sldId id="257" r:id="rId3"/>
    <p:sldId id="258" r:id="rId4"/>
    <p:sldId id="259" r:id="rId5"/>
    <p:sldId id="260" r:id="rId6"/>
    <p:sldId id="269" r:id="rId7"/>
    <p:sldId id="270" r:id="rId8"/>
    <p:sldId id="275" r:id="rId9"/>
    <p:sldId id="261" r:id="rId10"/>
    <p:sldId id="262" r:id="rId11"/>
    <p:sldId id="263" r:id="rId12"/>
    <p:sldId id="264" r:id="rId13"/>
    <p:sldId id="265" r:id="rId14"/>
    <p:sldId id="266" r:id="rId15"/>
    <p:sldId id="267" r:id="rId16"/>
    <p:sldId id="271" r:id="rId17"/>
    <p:sldId id="268" r:id="rId18"/>
    <p:sldId id="276" r:id="rId19"/>
    <p:sldId id="301" r:id="rId20"/>
    <p:sldId id="277" r:id="rId21"/>
    <p:sldId id="278" r:id="rId22"/>
    <p:sldId id="279" r:id="rId23"/>
    <p:sldId id="280" r:id="rId24"/>
    <p:sldId id="281" r:id="rId25"/>
    <p:sldId id="282" r:id="rId26"/>
    <p:sldId id="283" r:id="rId27"/>
    <p:sldId id="284" r:id="rId28"/>
    <p:sldId id="299" r:id="rId29"/>
    <p:sldId id="30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3" r:id="rId45"/>
    <p:sldId id="304" r:id="rId46"/>
    <p:sldId id="305" r:id="rId47"/>
    <p:sldId id="306" r:id="rId48"/>
    <p:sldId id="307" r:id="rId49"/>
    <p:sldId id="3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40A"/>
    <a:srgbClr val="1EFF12"/>
    <a:srgbClr val="FF0B1E"/>
    <a:srgbClr val="FF34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765A0-0365-4D10-916F-0AB3F785B42A}" type="datetimeFigureOut">
              <a:rPr lang="en-US" smtClean="0"/>
              <a:t>9/16/2018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078B-492A-41AB-B79F-6519AC4D14D4}" type="slidenum">
              <a:rPr lang="en-US" smtClean="0"/>
              <a:t>‹#›</a:t>
            </a:fld>
            <a:endParaRPr lang="en-US"/>
          </a:p>
        </p:txBody>
      </p:sp>
    </p:spTree>
    <p:extLst>
      <p:ext uri="{BB962C8B-B14F-4D97-AF65-F5344CB8AC3E}">
        <p14:creationId xmlns:p14="http://schemas.microsoft.com/office/powerpoint/2010/main" val="257408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Shuttle Atlantis Launch (4:33)</a:t>
            </a:r>
          </a:p>
          <a:p>
            <a:r>
              <a:rPr lang="en-US" smtClean="0"/>
              <a:t>http://www.youtube.com/watch?v=Ey63eDx6aqA&amp;feature=related </a:t>
            </a:r>
            <a:endParaRPr lang="en-US"/>
          </a:p>
        </p:txBody>
      </p:sp>
      <p:sp>
        <p:nvSpPr>
          <p:cNvPr id="4" name="Slide Number Placeholder 3"/>
          <p:cNvSpPr>
            <a:spLocks noGrp="1"/>
          </p:cNvSpPr>
          <p:nvPr>
            <p:ph type="sldNum" sz="quarter" idx="10"/>
          </p:nvPr>
        </p:nvSpPr>
        <p:spPr/>
        <p:txBody>
          <a:bodyPr/>
          <a:lstStyle/>
          <a:p>
            <a:fld id="{9E7D078B-492A-41AB-B79F-6519AC4D14D4}" type="slidenum">
              <a:rPr lang="en-US" smtClean="0"/>
              <a:t>2</a:t>
            </a:fld>
            <a:endParaRPr lang="en-US"/>
          </a:p>
        </p:txBody>
      </p:sp>
    </p:spTree>
    <p:extLst>
      <p:ext uri="{BB962C8B-B14F-4D97-AF65-F5344CB8AC3E}">
        <p14:creationId xmlns:p14="http://schemas.microsoft.com/office/powerpoint/2010/main" val="346320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Introduction to the Big Bang</a:t>
            </a:r>
          </a:p>
          <a:p>
            <a:r>
              <a:rPr lang="en-US" dirty="0" smtClean="0"/>
              <a:t>https://www.youtube.com/watch?v=dMBqa5BdN_8</a:t>
            </a:r>
          </a:p>
          <a:p>
            <a:endParaRPr lang="en-US" dirty="0"/>
          </a:p>
        </p:txBody>
      </p:sp>
      <p:sp>
        <p:nvSpPr>
          <p:cNvPr id="4" name="Slide Number Placeholder 3"/>
          <p:cNvSpPr>
            <a:spLocks noGrp="1"/>
          </p:cNvSpPr>
          <p:nvPr>
            <p:ph type="sldNum" sz="quarter" idx="10"/>
          </p:nvPr>
        </p:nvSpPr>
        <p:spPr/>
        <p:txBody>
          <a:bodyPr/>
          <a:lstStyle/>
          <a:p>
            <a:fld id="{9E7D078B-492A-41AB-B79F-6519AC4D14D4}" type="slidenum">
              <a:rPr lang="en-US" smtClean="0"/>
              <a:t>49</a:t>
            </a:fld>
            <a:endParaRPr lang="en-US"/>
          </a:p>
        </p:txBody>
      </p:sp>
    </p:spTree>
    <p:extLst>
      <p:ext uri="{BB962C8B-B14F-4D97-AF65-F5344CB8AC3E}">
        <p14:creationId xmlns:p14="http://schemas.microsoft.com/office/powerpoint/2010/main" val="309957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CA"/>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September 16,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September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September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p:txBody>
          <a:bodyPr/>
          <a:lstStyle/>
          <a:p>
            <a:r>
              <a:rPr lang="en-CA"/>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September 16,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September 16, 2018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CA"/>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September 16, 2018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CA"/>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CA"/>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September 16, 2018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September 16, 2018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September 16, 2018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September 16, 2018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CA"/>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CA"/>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September 16, 2018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September 16, 2018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rainpop.com/science/space/constella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mrsheath.wikispaces.com/constellation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BSt7SVHw-w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9hawBb3wbk" TargetMode="External"/><Relationship Id="rId2" Type="http://schemas.openxmlformats.org/officeDocument/2006/relationships/hyperlink" Target="https://www.youtube.com/watch?v=_XQ6E8fIUj4" TargetMode="Externa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AQRNzepe4wI" TargetMode="External"/><Relationship Id="rId2" Type="http://schemas.openxmlformats.org/officeDocument/2006/relationships/hyperlink" Target="http://www.youtube.com/watch?v=HkvlrWpsnuQ&amp;feature=share" TargetMode="External"/><Relationship Id="rId1" Type="http://schemas.openxmlformats.org/officeDocument/2006/relationships/slideLayout" Target="../slideLayouts/slideLayout2.xml"/><Relationship Id="rId4" Type="http://schemas.openxmlformats.org/officeDocument/2006/relationships/hyperlink" Target="http://www.brainpop.com/science/space/moonphase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youtube.com/watch?v=DEQ7ysL1lBU" TargetMode="External"/><Relationship Id="rId3" Type="http://schemas.openxmlformats.org/officeDocument/2006/relationships/hyperlink" Target="http://www.brainpop.com/science/space/solarsystem/" TargetMode="External"/><Relationship Id="rId7" Type="http://schemas.openxmlformats.org/officeDocument/2006/relationships/hyperlink" Target="http://www.youtube.com/watch?v=-6MkTAG6qbI"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http://www.youtube.com/watch?v=smmNP8G69vc" TargetMode="External"/><Relationship Id="rId5" Type="http://schemas.openxmlformats.org/officeDocument/2006/relationships/hyperlink" Target="http://www.youtube.com/watch?v=ZHAqT4hXnMw" TargetMode="External"/><Relationship Id="rId4" Type="http://schemas.openxmlformats.org/officeDocument/2006/relationships/hyperlink" Target="http://www.youtube.com/watch?v=mVMTDjKDbw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brainpop.com/science/space/mercury/"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www.youtube.com/watch?v=6KY-oB2i9l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h8KrQuPklAw"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rainpop.com/science/earthsystem/earth/"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youtube.com/watch?v=YMY_-xYmJv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brainpop.com/science/space/mars/"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www.youtube.com/watch?v=7gV7LX0tLDw" TargetMode="External"/><Relationship Id="rId4" Type="http://schemas.openxmlformats.org/officeDocument/2006/relationships/hyperlink" Target="http://www.youtube.com/watch?v=IEDqqy5IRF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rainpop.com/science/space/jupiter/" TargetMode="Externa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hyperlink" Target="http://www.youtube.com/watch?v=c-RR5mTSKmQ"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brainpop.com/science/space/saturn/"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www.youtube.com/watch?v=i3pEd6a2XT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brainpop.com/science/space/uranus/"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hyperlink" Target="http://www.youtube.com/watch?v=G7f1nuwRq_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rainpop.com/science/space/neptune/" TargetMode="Externa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hyperlink" Target="http://www.youtube.com/watch?v=EmUvTH7sve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rainpop.com/technology/transportation/internationalspacestation/" TargetMode="External"/><Relationship Id="rId2" Type="http://schemas.openxmlformats.org/officeDocument/2006/relationships/hyperlink" Target="http://www.brainpop.com/technology/communications/satellit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90Omh7_I8v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77354" y="3546903"/>
            <a:ext cx="4966646" cy="3311097"/>
          </a:xfrm>
          <a:prstGeom prst="rect">
            <a:avLst/>
          </a:prstGeom>
        </p:spPr>
      </p:pic>
      <p:pic>
        <p:nvPicPr>
          <p:cNvPr id="4" name="Picture 3"/>
          <p:cNvPicPr>
            <a:picLocks noChangeAspect="1"/>
          </p:cNvPicPr>
          <p:nvPr/>
        </p:nvPicPr>
        <p:blipFill>
          <a:blip r:embed="rId3"/>
          <a:stretch>
            <a:fillRect/>
          </a:stretch>
        </p:blipFill>
        <p:spPr>
          <a:xfrm>
            <a:off x="209804" y="-1"/>
            <a:ext cx="3584192" cy="4517889"/>
          </a:xfrm>
          <a:prstGeom prst="rect">
            <a:avLst/>
          </a:prstGeom>
        </p:spPr>
      </p:pic>
      <p:sp>
        <p:nvSpPr>
          <p:cNvPr id="2" name="Title 1"/>
          <p:cNvSpPr>
            <a:spLocks noGrp="1"/>
          </p:cNvSpPr>
          <p:nvPr>
            <p:ph type="ctrTitle"/>
          </p:nvPr>
        </p:nvSpPr>
        <p:spPr/>
        <p:txBody>
          <a:bodyPr/>
          <a:lstStyle/>
          <a:p>
            <a:pPr algn="ctr"/>
            <a:r>
              <a:rPr lang="en-US" dirty="0">
                <a:solidFill>
                  <a:srgbClr val="FF0000"/>
                </a:solidFill>
              </a:rPr>
              <a:t>SKY SCIENCE</a:t>
            </a:r>
          </a:p>
        </p:txBody>
      </p:sp>
      <p:sp>
        <p:nvSpPr>
          <p:cNvPr id="3" name="Subtitle 2"/>
          <p:cNvSpPr>
            <a:spLocks noGrp="1"/>
          </p:cNvSpPr>
          <p:nvPr>
            <p:ph type="subTitle" idx="1"/>
          </p:nvPr>
        </p:nvSpPr>
        <p:spPr>
          <a:xfrm>
            <a:off x="1975386" y="3375491"/>
            <a:ext cx="5738027" cy="685800"/>
          </a:xfrm>
        </p:spPr>
        <p:txBody>
          <a:bodyPr/>
          <a:lstStyle/>
          <a:p>
            <a:pPr algn="ctr"/>
            <a:r>
              <a:rPr lang="en-US" dirty="0">
                <a:solidFill>
                  <a:srgbClr val="660066"/>
                </a:solidFill>
              </a:rPr>
              <a:t>What’s out there?</a:t>
            </a:r>
          </a:p>
        </p:txBody>
      </p:sp>
    </p:spTree>
    <p:extLst>
      <p:ext uri="{BB962C8B-B14F-4D97-AF65-F5344CB8AC3E}">
        <p14:creationId xmlns:p14="http://schemas.microsoft.com/office/powerpoint/2010/main" val="292845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546" y="685801"/>
            <a:ext cx="7277054" cy="4222360"/>
          </a:xfrm>
        </p:spPr>
        <p:txBody>
          <a:bodyPr>
            <a:normAutofit fontScale="92500" lnSpcReduction="10000"/>
          </a:bodyPr>
          <a:lstStyle/>
          <a:p>
            <a:pPr marL="18288" indent="0">
              <a:buNone/>
            </a:pPr>
            <a:r>
              <a:rPr lang="en-US" sz="2800" dirty="0">
                <a:latin typeface="Apple Casual"/>
                <a:cs typeface="Apple Casual"/>
                <a:hlinkClick r:id="rId2"/>
              </a:rPr>
              <a:t>http://www.brainpop.com/science/space/constellations/</a:t>
            </a:r>
            <a:endParaRPr lang="en-US" sz="2800" dirty="0">
              <a:latin typeface="Apple Casual"/>
              <a:cs typeface="Apple Casual"/>
            </a:endParaRPr>
          </a:p>
          <a:p>
            <a:pPr marL="18288" indent="0">
              <a:buNone/>
            </a:pPr>
            <a:r>
              <a:rPr lang="en-US" sz="2800" dirty="0">
                <a:latin typeface="Apple Casual"/>
                <a:cs typeface="Apple Casual"/>
              </a:rPr>
              <a:t>Have you ever been cloud watching before? Ever notice that they appear to from patterns? Well stars can to. There are hundreds of stars in the sky and you can see the patterns that they make night after night and year after year. People have been studying these star patterns for YEARS. (Way back in ancient Greece, they mapped them out) These patterns are called constellations. </a:t>
            </a:r>
          </a:p>
        </p:txBody>
      </p:sp>
      <p:sp>
        <p:nvSpPr>
          <p:cNvPr id="3" name="Title 2"/>
          <p:cNvSpPr>
            <a:spLocks noGrp="1"/>
          </p:cNvSpPr>
          <p:nvPr>
            <p:ph type="title"/>
          </p:nvPr>
        </p:nvSpPr>
        <p:spPr>
          <a:xfrm>
            <a:off x="777240" y="5679325"/>
            <a:ext cx="7543800" cy="914400"/>
          </a:xfrm>
        </p:spPr>
        <p:txBody>
          <a:bodyPr/>
          <a:lstStyle/>
          <a:p>
            <a:r>
              <a:rPr lang="en-US" dirty="0"/>
              <a:t>STARS and Constellations</a:t>
            </a:r>
          </a:p>
        </p:txBody>
      </p:sp>
      <p:sp>
        <p:nvSpPr>
          <p:cNvPr id="4" name="5-Point Star 3"/>
          <p:cNvSpPr/>
          <p:nvPr/>
        </p:nvSpPr>
        <p:spPr>
          <a:xfrm>
            <a:off x="7818120" y="274321"/>
            <a:ext cx="822960" cy="822960"/>
          </a:xfrm>
          <a:prstGeom prst="star5">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5-Point Star 4"/>
          <p:cNvSpPr/>
          <p:nvPr/>
        </p:nvSpPr>
        <p:spPr>
          <a:xfrm>
            <a:off x="7726206" y="2534593"/>
            <a:ext cx="70559" cy="4114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6-Point Star 5"/>
          <p:cNvSpPr/>
          <p:nvPr/>
        </p:nvSpPr>
        <p:spPr>
          <a:xfrm>
            <a:off x="523426" y="311807"/>
            <a:ext cx="822960" cy="822960"/>
          </a:xfrm>
          <a:prstGeom prst="star6">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4-Point Star 6"/>
          <p:cNvSpPr/>
          <p:nvPr/>
        </p:nvSpPr>
        <p:spPr>
          <a:xfrm>
            <a:off x="111945" y="4908161"/>
            <a:ext cx="1052277" cy="1195680"/>
          </a:xfrm>
          <a:prstGeom prst="star4">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Explosion 2 7"/>
          <p:cNvSpPr/>
          <p:nvPr/>
        </p:nvSpPr>
        <p:spPr>
          <a:xfrm>
            <a:off x="7990802" y="5345271"/>
            <a:ext cx="1112285" cy="1028920"/>
          </a:xfrm>
          <a:prstGeom prst="irregularSeal2">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972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sa_major_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54" y="0"/>
            <a:ext cx="9272854" cy="6858000"/>
          </a:xfrm>
          <a:prstGeom prst="rect">
            <a:avLst/>
          </a:prstGeom>
        </p:spPr>
      </p:pic>
      <p:sp>
        <p:nvSpPr>
          <p:cNvPr id="3" name="Title 2"/>
          <p:cNvSpPr>
            <a:spLocks noGrp="1"/>
          </p:cNvSpPr>
          <p:nvPr>
            <p:ph type="title"/>
          </p:nvPr>
        </p:nvSpPr>
        <p:spPr>
          <a:xfrm>
            <a:off x="777240" y="413587"/>
            <a:ext cx="7543800" cy="914400"/>
          </a:xfrm>
        </p:spPr>
        <p:txBody>
          <a:bodyPr/>
          <a:lstStyle/>
          <a:p>
            <a:pPr algn="ctr"/>
            <a:r>
              <a:rPr lang="en-US" sz="4000" dirty="0">
                <a:solidFill>
                  <a:srgbClr val="FFFF00"/>
                </a:solidFill>
              </a:rPr>
              <a:t>Constellations and asterisms</a:t>
            </a:r>
          </a:p>
        </p:txBody>
      </p:sp>
      <p:sp>
        <p:nvSpPr>
          <p:cNvPr id="2" name="Content Placeholder 1"/>
          <p:cNvSpPr>
            <a:spLocks noGrp="1"/>
          </p:cNvSpPr>
          <p:nvPr>
            <p:ph idx="1"/>
          </p:nvPr>
        </p:nvSpPr>
        <p:spPr>
          <a:xfrm>
            <a:off x="777240" y="2443820"/>
            <a:ext cx="7539467" cy="4087806"/>
          </a:xfrm>
        </p:spPr>
        <p:txBody>
          <a:bodyPr/>
          <a:lstStyle/>
          <a:p>
            <a:pPr marL="18288" indent="0">
              <a:buNone/>
            </a:pPr>
            <a:r>
              <a:rPr lang="en-US" dirty="0">
                <a:solidFill>
                  <a:srgbClr val="FFFFFF"/>
                </a:solidFill>
              </a:rPr>
              <a:t>There are 88 recognized constellations. (International Astronomical Union) There are many unofficial star groups called asterisms. </a:t>
            </a:r>
          </a:p>
          <a:p>
            <a:pPr marL="18288" indent="0">
              <a:buNone/>
            </a:pPr>
            <a:r>
              <a:rPr lang="en-US" b="1" u="sng" dirty="0">
                <a:solidFill>
                  <a:srgbClr val="FFFFFF"/>
                </a:solidFill>
              </a:rPr>
              <a:t>ASTERISMS</a:t>
            </a:r>
            <a:r>
              <a:rPr lang="en-US" dirty="0">
                <a:solidFill>
                  <a:srgbClr val="FFFFFF"/>
                </a:solidFill>
              </a:rPr>
              <a:t>: Create patterns, like constellations, however they can be a small part of a bigger picture—constellation. The Big Dipper is really an asterism of the bigger </a:t>
            </a:r>
            <a:r>
              <a:rPr lang="en-US" dirty="0" err="1">
                <a:solidFill>
                  <a:srgbClr val="FFFFFF"/>
                </a:solidFill>
              </a:rPr>
              <a:t>Ursa</a:t>
            </a:r>
            <a:r>
              <a:rPr lang="en-US" dirty="0">
                <a:solidFill>
                  <a:srgbClr val="FFFFFF"/>
                </a:solidFill>
              </a:rPr>
              <a:t> Major (Great Bear) constellation. </a:t>
            </a:r>
          </a:p>
          <a:p>
            <a:pPr marL="18288" indent="0">
              <a:buNone/>
            </a:pPr>
            <a:r>
              <a:rPr lang="en-US" dirty="0">
                <a:solidFill>
                  <a:srgbClr val="FFFFFF"/>
                </a:solidFill>
              </a:rPr>
              <a:t> OR it could contain stars from 2 or more different constellations like the summer triangle which contains three bright stars from three different constellations—Cygnus the swan, Aquila the eagle, and </a:t>
            </a:r>
            <a:r>
              <a:rPr lang="en-US" dirty="0" err="1">
                <a:solidFill>
                  <a:srgbClr val="FFFFFF"/>
                </a:solidFill>
              </a:rPr>
              <a:t>Lyra</a:t>
            </a:r>
            <a:r>
              <a:rPr lang="en-US" dirty="0">
                <a:solidFill>
                  <a:srgbClr val="FFFFFF"/>
                </a:solidFill>
              </a:rPr>
              <a:t> the Harp. </a:t>
            </a:r>
            <a:endParaRPr lang="en-US" b="1" u="sng" dirty="0">
              <a:solidFill>
                <a:srgbClr val="FFFFFF"/>
              </a:solidFill>
            </a:endParaRPr>
          </a:p>
        </p:txBody>
      </p:sp>
    </p:spTree>
    <p:extLst>
      <p:ext uri="{BB962C8B-B14F-4D97-AF65-F5344CB8AC3E}">
        <p14:creationId xmlns:p14="http://schemas.microsoft.com/office/powerpoint/2010/main" val="154863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rsa_major_l.gif"/>
          <p:cNvPicPr>
            <a:picLocks noGrp="1" noChangeAspect="1"/>
          </p:cNvPicPr>
          <p:nvPr>
            <p:ph idx="1"/>
          </p:nvPr>
        </p:nvPicPr>
        <p:blipFill>
          <a:blip r:embed="rId2">
            <a:extLst>
              <a:ext uri="{28A0092B-C50C-407E-A947-70E740481C1C}">
                <a14:useLocalDpi xmlns:a14="http://schemas.microsoft.com/office/drawing/2010/main" val="0"/>
              </a:ext>
            </a:extLst>
          </a:blip>
          <a:srcRect t="11292" b="11292"/>
          <a:stretch>
            <a:fillRect/>
          </a:stretch>
        </p:blipFill>
        <p:spPr>
          <a:xfrm>
            <a:off x="0" y="0"/>
            <a:ext cx="9285118" cy="6849669"/>
          </a:xfrm>
        </p:spPr>
      </p:pic>
      <p:sp>
        <p:nvSpPr>
          <p:cNvPr id="3" name="Title 2"/>
          <p:cNvSpPr>
            <a:spLocks noGrp="1"/>
          </p:cNvSpPr>
          <p:nvPr>
            <p:ph type="title"/>
          </p:nvPr>
        </p:nvSpPr>
        <p:spPr>
          <a:xfrm>
            <a:off x="777240" y="5393294"/>
            <a:ext cx="7543800" cy="914400"/>
          </a:xfrm>
        </p:spPr>
        <p:txBody>
          <a:bodyPr/>
          <a:lstStyle/>
          <a:p>
            <a:pPr algn="ctr"/>
            <a:r>
              <a:rPr lang="en-US" dirty="0">
                <a:solidFill>
                  <a:srgbClr val="FF34DB"/>
                </a:solidFill>
              </a:rPr>
              <a:t>URSA MAJOR, Great Bear, Big Dipper</a:t>
            </a:r>
          </a:p>
        </p:txBody>
      </p:sp>
    </p:spTree>
    <p:extLst>
      <p:ext uri="{BB962C8B-B14F-4D97-AF65-F5344CB8AC3E}">
        <p14:creationId xmlns:p14="http://schemas.microsoft.com/office/powerpoint/2010/main" val="43286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ummer Triang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226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7327" y="1726629"/>
            <a:ext cx="6096000" cy="3657599"/>
          </a:xfrm>
        </p:spPr>
        <p:txBody>
          <a:bodyPr>
            <a:normAutofit lnSpcReduction="10000"/>
          </a:bodyPr>
          <a:lstStyle/>
          <a:p>
            <a:pPr marL="18288" indent="0">
              <a:buNone/>
            </a:pPr>
            <a:r>
              <a:rPr lang="en-US" dirty="0"/>
              <a:t>Constellations and asterisms are useful markers in the sky. If I wanted you to find a new star I discovered that is by the </a:t>
            </a:r>
            <a:r>
              <a:rPr lang="en-US" dirty="0" err="1"/>
              <a:t>Ursa</a:t>
            </a:r>
            <a:r>
              <a:rPr lang="en-US" dirty="0"/>
              <a:t> Major then I can direct you to find the Big Dipper first.</a:t>
            </a:r>
          </a:p>
          <a:p>
            <a:pPr marL="18288" indent="0">
              <a:buNone/>
            </a:pPr>
            <a:r>
              <a:rPr lang="en-US" dirty="0"/>
              <a:t>The patterns stars make on earth wouldn’t be visible in space because those stars are actually REALLY FAR away from each other. (Light years)</a:t>
            </a:r>
          </a:p>
          <a:p>
            <a:pPr marL="18288" indent="0">
              <a:buNone/>
            </a:pPr>
            <a:r>
              <a:rPr lang="en-US" dirty="0"/>
              <a:t> Stars can only be seen in the night because the sun’s light is too bright during the day. At night you can only see the stars that are in the part of the sky that is away from the sun. </a:t>
            </a:r>
          </a:p>
        </p:txBody>
      </p:sp>
      <p:sp>
        <p:nvSpPr>
          <p:cNvPr id="3" name="Title 2"/>
          <p:cNvSpPr>
            <a:spLocks noGrp="1"/>
          </p:cNvSpPr>
          <p:nvPr>
            <p:ph type="title"/>
          </p:nvPr>
        </p:nvSpPr>
        <p:spPr>
          <a:xfrm>
            <a:off x="685800" y="413587"/>
            <a:ext cx="7543800" cy="914400"/>
          </a:xfrm>
        </p:spPr>
        <p:txBody>
          <a:bodyPr/>
          <a:lstStyle/>
          <a:p>
            <a:r>
              <a:rPr lang="en-US" dirty="0"/>
              <a:t>WHY all the patterns?</a:t>
            </a:r>
          </a:p>
        </p:txBody>
      </p:sp>
    </p:spTree>
    <p:extLst>
      <p:ext uri="{BB962C8B-B14F-4D97-AF65-F5344CB8AC3E}">
        <p14:creationId xmlns:p14="http://schemas.microsoft.com/office/powerpoint/2010/main" val="44549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3973" y="1954248"/>
            <a:ext cx="6096000" cy="3657599"/>
          </a:xfrm>
        </p:spPr>
        <p:txBody>
          <a:bodyPr/>
          <a:lstStyle/>
          <a:p>
            <a:pPr marL="18288" indent="0">
              <a:buNone/>
            </a:pPr>
            <a:r>
              <a:rPr lang="en-US" dirty="0"/>
              <a:t>Has anyone ever been star gazing before? Have you made a note about where a certain constellation or asterism was at 11pm versus where it was at 4:00am? </a:t>
            </a:r>
          </a:p>
          <a:p>
            <a:pPr marL="18288" indent="0">
              <a:buNone/>
            </a:pPr>
            <a:r>
              <a:rPr lang="en-US" dirty="0"/>
              <a:t>Stars appear to move across the night sky. They move east to west because the Earth is rotating. So the sky isn’t moving the earth is. </a:t>
            </a:r>
          </a:p>
          <a:p>
            <a:pPr marL="18288" indent="0">
              <a:buNone/>
            </a:pPr>
            <a:endParaRPr lang="en-US" dirty="0"/>
          </a:p>
        </p:txBody>
      </p:sp>
      <p:sp>
        <p:nvSpPr>
          <p:cNvPr id="3" name="Title 2"/>
          <p:cNvSpPr>
            <a:spLocks noGrp="1"/>
          </p:cNvSpPr>
          <p:nvPr>
            <p:ph type="title"/>
          </p:nvPr>
        </p:nvSpPr>
        <p:spPr>
          <a:xfrm>
            <a:off x="654853" y="570887"/>
            <a:ext cx="7543800" cy="914400"/>
          </a:xfrm>
        </p:spPr>
        <p:txBody>
          <a:bodyPr/>
          <a:lstStyle/>
          <a:p>
            <a:r>
              <a:rPr lang="en-US" dirty="0"/>
              <a:t>Movie…I mean Moving Stars</a:t>
            </a:r>
          </a:p>
        </p:txBody>
      </p:sp>
    </p:spTree>
    <p:extLst>
      <p:ext uri="{BB962C8B-B14F-4D97-AF65-F5344CB8AC3E}">
        <p14:creationId xmlns:p14="http://schemas.microsoft.com/office/powerpoint/2010/main" val="246256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ssiopeia.gif">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740869" y="-123487"/>
            <a:ext cx="7629849" cy="2293349"/>
          </a:xfrm>
        </p:spPr>
        <p:txBody>
          <a:bodyPr/>
          <a:lstStyle/>
          <a:p>
            <a:pPr marL="18288" indent="0">
              <a:buNone/>
            </a:pPr>
            <a:r>
              <a:rPr lang="en-US" dirty="0">
                <a:solidFill>
                  <a:srgbClr val="FF0B1E"/>
                </a:solidFill>
              </a:rPr>
              <a:t>Circumpolar constellations can be seen all year long. They circle around a single point. (the point is the Polaris-North star) </a:t>
            </a:r>
            <a:r>
              <a:rPr lang="en-US" dirty="0" err="1">
                <a:solidFill>
                  <a:srgbClr val="FF0B1E"/>
                </a:solidFill>
              </a:rPr>
              <a:t>Ursa</a:t>
            </a:r>
            <a:r>
              <a:rPr lang="en-US" dirty="0">
                <a:solidFill>
                  <a:srgbClr val="FF0B1E"/>
                </a:solidFill>
              </a:rPr>
              <a:t> Major, </a:t>
            </a:r>
            <a:r>
              <a:rPr lang="en-US" dirty="0" err="1">
                <a:solidFill>
                  <a:srgbClr val="FF0B1E"/>
                </a:solidFill>
              </a:rPr>
              <a:t>Ursa</a:t>
            </a:r>
            <a:r>
              <a:rPr lang="en-US" dirty="0">
                <a:solidFill>
                  <a:srgbClr val="FF0B1E"/>
                </a:solidFill>
              </a:rPr>
              <a:t> Minor, and </a:t>
            </a:r>
            <a:r>
              <a:rPr lang="en-US" dirty="0" err="1">
                <a:solidFill>
                  <a:srgbClr val="FF0B1E"/>
                </a:solidFill>
              </a:rPr>
              <a:t>Cassiopia</a:t>
            </a:r>
            <a:r>
              <a:rPr lang="en-US" dirty="0">
                <a:solidFill>
                  <a:srgbClr val="FF0B1E"/>
                </a:solidFill>
              </a:rPr>
              <a:t> are all circumpolar constellations. </a:t>
            </a:r>
          </a:p>
          <a:p>
            <a:pPr marL="18288" indent="0">
              <a:buNone/>
            </a:pPr>
            <a:endParaRPr lang="en-US" dirty="0">
              <a:solidFill>
                <a:srgbClr val="FF0B1E"/>
              </a:solidFill>
            </a:endParaRPr>
          </a:p>
        </p:txBody>
      </p:sp>
      <p:sp>
        <p:nvSpPr>
          <p:cNvPr id="3" name="Title 2"/>
          <p:cNvSpPr>
            <a:spLocks noGrp="1"/>
          </p:cNvSpPr>
          <p:nvPr>
            <p:ph type="title"/>
          </p:nvPr>
        </p:nvSpPr>
        <p:spPr>
          <a:xfrm>
            <a:off x="2133600" y="4763112"/>
            <a:ext cx="4990955" cy="1292705"/>
          </a:xfrm>
        </p:spPr>
        <p:txBody>
          <a:bodyPr/>
          <a:lstStyle/>
          <a:p>
            <a:r>
              <a:rPr lang="en-US" sz="4000" dirty="0">
                <a:solidFill>
                  <a:srgbClr val="1EFF12"/>
                </a:solidFill>
              </a:rPr>
              <a:t>CIRCUMPOLAR CONSTELLATIONS</a:t>
            </a:r>
          </a:p>
        </p:txBody>
      </p:sp>
    </p:spTree>
    <p:extLst>
      <p:ext uri="{BB962C8B-B14F-4D97-AF65-F5344CB8AC3E}">
        <p14:creationId xmlns:p14="http://schemas.microsoft.com/office/powerpoint/2010/main" val="106508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0"/>
          </a:xfrm>
          <a:prstGeom prst="rect">
            <a:avLst/>
          </a:prstGeom>
        </p:spPr>
      </p:pic>
      <p:sp>
        <p:nvSpPr>
          <p:cNvPr id="2" name="Content Placeholder 1"/>
          <p:cNvSpPr>
            <a:spLocks noGrp="1"/>
          </p:cNvSpPr>
          <p:nvPr>
            <p:ph idx="1"/>
          </p:nvPr>
        </p:nvSpPr>
        <p:spPr>
          <a:xfrm>
            <a:off x="1286892" y="1814836"/>
            <a:ext cx="6096000" cy="3018842"/>
          </a:xfrm>
        </p:spPr>
        <p:txBody>
          <a:bodyPr/>
          <a:lstStyle/>
          <a:p>
            <a:pPr marL="18288" indent="0">
              <a:buNone/>
            </a:pPr>
            <a:r>
              <a:rPr lang="en-US" dirty="0">
                <a:solidFill>
                  <a:srgbClr val="1EFF12"/>
                </a:solidFill>
              </a:rPr>
              <a:t>Stars appear to move across the night sky. EXCEPT FOR ONE: THE POLARIS</a:t>
            </a:r>
          </a:p>
          <a:p>
            <a:pPr marL="18288" indent="0">
              <a:buNone/>
            </a:pPr>
            <a:r>
              <a:rPr lang="en-US" dirty="0">
                <a:solidFill>
                  <a:srgbClr val="1EFF12"/>
                </a:solidFill>
              </a:rPr>
              <a:t>The POLARIS: Also known as the Northern Star. (because it’s found  in the North, so it can’t be seen in the Southern Hemisphere) It does NOT move so it can be used for navigation </a:t>
            </a:r>
          </a:p>
          <a:p>
            <a:pPr marL="18288" indent="0">
              <a:buNone/>
            </a:pPr>
            <a:endParaRPr lang="en-US" dirty="0"/>
          </a:p>
          <a:p>
            <a:pPr marL="18288" indent="0">
              <a:buNone/>
            </a:pPr>
            <a:endParaRPr lang="en-US" dirty="0"/>
          </a:p>
        </p:txBody>
      </p:sp>
      <p:sp>
        <p:nvSpPr>
          <p:cNvPr id="3" name="Title 2"/>
          <p:cNvSpPr>
            <a:spLocks noGrp="1"/>
          </p:cNvSpPr>
          <p:nvPr>
            <p:ph type="title"/>
          </p:nvPr>
        </p:nvSpPr>
        <p:spPr>
          <a:xfrm>
            <a:off x="685800" y="228601"/>
            <a:ext cx="3318421" cy="914400"/>
          </a:xfrm>
        </p:spPr>
        <p:txBody>
          <a:bodyPr/>
          <a:lstStyle/>
          <a:p>
            <a:r>
              <a:rPr lang="en-US" sz="1800" dirty="0"/>
              <a:t>http://</a:t>
            </a:r>
            <a:r>
              <a:rPr lang="en-US" sz="1800" dirty="0" err="1"/>
              <a:t>mrsheath.wikispaces.com</a:t>
            </a:r>
            <a:r>
              <a:rPr lang="en-US" sz="1800" dirty="0"/>
              <a:t>/constellations</a:t>
            </a:r>
            <a:br>
              <a:rPr lang="en-US" sz="1800" dirty="0"/>
            </a:br>
            <a:endParaRPr lang="en-US" sz="1800" dirty="0"/>
          </a:p>
        </p:txBody>
      </p:sp>
    </p:spTree>
    <p:extLst>
      <p:ext uri="{BB962C8B-B14F-4D97-AF65-F5344CB8AC3E}">
        <p14:creationId xmlns:p14="http://schemas.microsoft.com/office/powerpoint/2010/main" val="42165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12023" b="12023"/>
          <a:stretch>
            <a:fillRect/>
          </a:stretch>
        </p:blipFill>
        <p:spPr>
          <a:xfrm>
            <a:off x="0" y="0"/>
            <a:ext cx="9144000" cy="6858000"/>
          </a:xfrm>
        </p:spPr>
      </p:pic>
      <p:sp>
        <p:nvSpPr>
          <p:cNvPr id="10" name="TextBox 9"/>
          <p:cNvSpPr txBox="1"/>
          <p:nvPr/>
        </p:nvSpPr>
        <p:spPr>
          <a:xfrm>
            <a:off x="141117" y="4280788"/>
            <a:ext cx="1164223" cy="523220"/>
          </a:xfrm>
          <a:prstGeom prst="rect">
            <a:avLst/>
          </a:prstGeom>
          <a:noFill/>
        </p:spPr>
        <p:txBody>
          <a:bodyPr wrap="square" rtlCol="0">
            <a:spAutoFit/>
          </a:bodyPr>
          <a:lstStyle/>
          <a:p>
            <a:r>
              <a:rPr lang="en-US" sz="2800" b="1" u="sng" dirty="0">
                <a:solidFill>
                  <a:srgbClr val="FF0000"/>
                </a:solidFill>
              </a:rPr>
              <a:t>6PM</a:t>
            </a:r>
          </a:p>
        </p:txBody>
      </p:sp>
      <p:sp>
        <p:nvSpPr>
          <p:cNvPr id="11" name="TextBox 10"/>
          <p:cNvSpPr txBox="1"/>
          <p:nvPr/>
        </p:nvSpPr>
        <p:spPr>
          <a:xfrm>
            <a:off x="8064992" y="1193584"/>
            <a:ext cx="1002573" cy="523220"/>
          </a:xfrm>
          <a:prstGeom prst="rect">
            <a:avLst/>
          </a:prstGeom>
          <a:noFill/>
        </p:spPr>
        <p:txBody>
          <a:bodyPr wrap="none" rtlCol="0">
            <a:spAutoFit/>
          </a:bodyPr>
          <a:lstStyle/>
          <a:p>
            <a:r>
              <a:rPr lang="en-US" sz="2800" b="1" u="sng" dirty="0">
                <a:solidFill>
                  <a:srgbClr val="FF0000"/>
                </a:solidFill>
              </a:rPr>
              <a:t>6AM</a:t>
            </a:r>
          </a:p>
        </p:txBody>
      </p:sp>
      <p:sp>
        <p:nvSpPr>
          <p:cNvPr id="12" name="TextBox 11"/>
          <p:cNvSpPr txBox="1"/>
          <p:nvPr/>
        </p:nvSpPr>
        <p:spPr>
          <a:xfrm>
            <a:off x="2945837" y="740929"/>
            <a:ext cx="1039267" cy="400110"/>
          </a:xfrm>
          <a:prstGeom prst="rect">
            <a:avLst/>
          </a:prstGeom>
          <a:noFill/>
        </p:spPr>
        <p:txBody>
          <a:bodyPr wrap="none" rtlCol="0">
            <a:spAutoFit/>
          </a:bodyPr>
          <a:lstStyle/>
          <a:p>
            <a:r>
              <a:rPr lang="en-US" sz="2000" b="1" u="sng" dirty="0">
                <a:solidFill>
                  <a:srgbClr val="FF0000"/>
                </a:solidFill>
              </a:rPr>
              <a:t>NOON</a:t>
            </a:r>
          </a:p>
        </p:txBody>
      </p:sp>
      <p:sp>
        <p:nvSpPr>
          <p:cNvPr id="13" name="TextBox 12"/>
          <p:cNvSpPr txBox="1"/>
          <p:nvPr/>
        </p:nvSpPr>
        <p:spPr>
          <a:xfrm>
            <a:off x="7232293" y="5221783"/>
            <a:ext cx="1835272" cy="400110"/>
          </a:xfrm>
          <a:prstGeom prst="rect">
            <a:avLst/>
          </a:prstGeom>
          <a:noFill/>
        </p:spPr>
        <p:txBody>
          <a:bodyPr wrap="square" rtlCol="0">
            <a:spAutoFit/>
          </a:bodyPr>
          <a:lstStyle/>
          <a:p>
            <a:r>
              <a:rPr lang="en-US" sz="2000" b="1" u="sng" dirty="0">
                <a:solidFill>
                  <a:srgbClr val="FF0000"/>
                </a:solidFill>
              </a:rPr>
              <a:t>MIDNIGHT</a:t>
            </a:r>
          </a:p>
        </p:txBody>
      </p:sp>
    </p:spTree>
    <p:extLst>
      <p:ext uri="{BB962C8B-B14F-4D97-AF65-F5344CB8AC3E}">
        <p14:creationId xmlns:p14="http://schemas.microsoft.com/office/powerpoint/2010/main" val="422388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Dipper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 y="0"/>
            <a:ext cx="9144000" cy="6858000"/>
          </a:xfrm>
          <a:prstGeom prst="rect">
            <a:avLst/>
          </a:prstGeom>
        </p:spPr>
      </p:pic>
      <p:sp>
        <p:nvSpPr>
          <p:cNvPr id="5" name="TextBox 4"/>
          <p:cNvSpPr txBox="1"/>
          <p:nvPr/>
        </p:nvSpPr>
        <p:spPr>
          <a:xfrm>
            <a:off x="7565598" y="3313742"/>
            <a:ext cx="1377189" cy="707886"/>
          </a:xfrm>
          <a:prstGeom prst="rect">
            <a:avLst/>
          </a:prstGeom>
          <a:noFill/>
        </p:spPr>
        <p:txBody>
          <a:bodyPr wrap="square" rtlCol="0">
            <a:spAutoFit/>
          </a:bodyPr>
          <a:lstStyle/>
          <a:p>
            <a:r>
              <a:rPr lang="en-US" sz="2000" b="1" dirty="0"/>
              <a:t>IIIIIIIIIIIIIIII</a:t>
            </a:r>
          </a:p>
        </p:txBody>
      </p:sp>
      <p:sp>
        <p:nvSpPr>
          <p:cNvPr id="3" name="TextBox 2"/>
          <p:cNvSpPr txBox="1"/>
          <p:nvPr/>
        </p:nvSpPr>
        <p:spPr>
          <a:xfrm>
            <a:off x="7350971" y="3328349"/>
            <a:ext cx="1775143" cy="400110"/>
          </a:xfrm>
          <a:prstGeom prst="rect">
            <a:avLst/>
          </a:prstGeom>
          <a:noFill/>
        </p:spPr>
        <p:txBody>
          <a:bodyPr wrap="square" rtlCol="0">
            <a:spAutoFit/>
          </a:bodyPr>
          <a:lstStyle/>
          <a:p>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DECEMBER</a:t>
            </a:r>
          </a:p>
        </p:txBody>
      </p:sp>
      <p:sp>
        <p:nvSpPr>
          <p:cNvPr id="6" name="TextBox 5"/>
          <p:cNvSpPr txBox="1"/>
          <p:nvPr/>
        </p:nvSpPr>
        <p:spPr>
          <a:xfrm>
            <a:off x="3916941" y="402131"/>
            <a:ext cx="1895871" cy="646331"/>
          </a:xfrm>
          <a:prstGeom prst="rect">
            <a:avLst/>
          </a:prstGeom>
          <a:noFill/>
        </p:spPr>
        <p:txBody>
          <a:bodyPr wrap="square" rtlCol="0">
            <a:spAutoFit/>
          </a:bodyPr>
          <a:lstStyle/>
          <a:p>
            <a:r>
              <a:rPr lang="en-US" b="1" dirty="0">
                <a:solidFill>
                  <a:srgbClr val="FFFFFF"/>
                </a:solidFill>
              </a:rPr>
              <a:t>IIIIIIIIIIIIIIIIIII</a:t>
            </a:r>
            <a:r>
              <a:rPr lang="en-US" dirty="0">
                <a:solidFill>
                  <a:srgbClr val="FFFFFF"/>
                </a:solidFill>
              </a:rPr>
              <a:t>II</a:t>
            </a:r>
          </a:p>
        </p:txBody>
      </p:sp>
      <p:sp>
        <p:nvSpPr>
          <p:cNvPr id="2" name="TextBox 1"/>
          <p:cNvSpPr txBox="1"/>
          <p:nvPr/>
        </p:nvSpPr>
        <p:spPr>
          <a:xfrm>
            <a:off x="3791741" y="291761"/>
            <a:ext cx="2056842" cy="584776"/>
          </a:xfrm>
          <a:prstGeom prst="rect">
            <a:avLst/>
          </a:prstGeom>
          <a:noFill/>
        </p:spPr>
        <p:txBody>
          <a:bodyPr wrap="square" rtlCol="0">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MARCH</a:t>
            </a:r>
          </a:p>
        </p:txBody>
      </p:sp>
      <p:sp>
        <p:nvSpPr>
          <p:cNvPr id="7" name="TextBox 6"/>
          <p:cNvSpPr txBox="1"/>
          <p:nvPr/>
        </p:nvSpPr>
        <p:spPr>
          <a:xfrm>
            <a:off x="518682" y="2910043"/>
            <a:ext cx="1037363" cy="369332"/>
          </a:xfrm>
          <a:prstGeom prst="rect">
            <a:avLst/>
          </a:prstGeom>
          <a:noFill/>
        </p:spPr>
        <p:txBody>
          <a:bodyPr wrap="square" rtlCol="0">
            <a:spAutoFit/>
          </a:bodyPr>
          <a:lstStyle/>
          <a:p>
            <a:r>
              <a:rPr lang="en-US" b="1" dirty="0">
                <a:solidFill>
                  <a:srgbClr val="FFFFFF"/>
                </a:solidFill>
              </a:rPr>
              <a:t>IIIIIIIII</a:t>
            </a:r>
          </a:p>
        </p:txBody>
      </p:sp>
      <p:sp>
        <p:nvSpPr>
          <p:cNvPr id="8" name="TextBox 7"/>
          <p:cNvSpPr txBox="1"/>
          <p:nvPr/>
        </p:nvSpPr>
        <p:spPr>
          <a:xfrm>
            <a:off x="0" y="2743573"/>
            <a:ext cx="1931642" cy="584776"/>
          </a:xfrm>
          <a:prstGeom prst="rect">
            <a:avLst/>
          </a:prstGeom>
          <a:noFill/>
        </p:spPr>
        <p:txBody>
          <a:bodyPr wrap="square" rtlCol="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JUNE</a:t>
            </a:r>
          </a:p>
        </p:txBody>
      </p:sp>
      <p:sp>
        <p:nvSpPr>
          <p:cNvPr id="11" name="TextBox 10"/>
          <p:cNvSpPr txBox="1"/>
          <p:nvPr/>
        </p:nvSpPr>
        <p:spPr>
          <a:xfrm>
            <a:off x="3916941" y="5241328"/>
            <a:ext cx="1430846" cy="646331"/>
          </a:xfrm>
          <a:prstGeom prst="rect">
            <a:avLst/>
          </a:prstGeom>
          <a:noFill/>
        </p:spPr>
        <p:txBody>
          <a:bodyPr wrap="square" rtlCol="0">
            <a:spAutoFit/>
          </a:bodyPr>
          <a:lstStyle/>
          <a:p>
            <a:r>
              <a:rPr lang="en-US" dirty="0"/>
              <a:t>I</a:t>
            </a:r>
            <a:r>
              <a:rPr lang="en-US" b="1" dirty="0"/>
              <a:t>IIIIIIIIIIIIII</a:t>
            </a:r>
            <a:r>
              <a:rPr lang="en-US" dirty="0"/>
              <a:t>I</a:t>
            </a:r>
          </a:p>
        </p:txBody>
      </p:sp>
      <p:sp>
        <p:nvSpPr>
          <p:cNvPr id="13" name="TextBox 12"/>
          <p:cNvSpPr txBox="1"/>
          <p:nvPr/>
        </p:nvSpPr>
        <p:spPr>
          <a:xfrm>
            <a:off x="3523458" y="5241328"/>
            <a:ext cx="2289354" cy="461665"/>
          </a:xfrm>
          <a:prstGeom prst="rect">
            <a:avLst/>
          </a:prstGeom>
          <a:noFill/>
        </p:spPr>
        <p:txBody>
          <a:bodyPr wrap="square" rtlCol="0">
            <a:spAutoFit/>
          </a:body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SEPTEMBER</a:t>
            </a:r>
          </a:p>
        </p:txBody>
      </p:sp>
    </p:spTree>
    <p:extLst>
      <p:ext uri="{BB962C8B-B14F-4D97-AF65-F5344CB8AC3E}">
        <p14:creationId xmlns:p14="http://schemas.microsoft.com/office/powerpoint/2010/main" val="159898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0289203.jpg"/>
          <p:cNvPicPr>
            <a:picLocks noGrp="1" noChangeAspect="1"/>
          </p:cNvPicPr>
          <p:nvPr>
            <p:ph idx="1"/>
          </p:nvPr>
        </p:nvPicPr>
        <p:blipFill>
          <a:blip r:embed="rId3">
            <a:extLst>
              <a:ext uri="{28A0092B-C50C-407E-A947-70E740481C1C}">
                <a14:useLocalDpi xmlns:a14="http://schemas.microsoft.com/office/drawing/2010/main" val="0"/>
              </a:ext>
            </a:extLst>
          </a:blip>
          <a:srcRect t="11864" b="11864"/>
          <a:stretch>
            <a:fillRect/>
          </a:stretch>
        </p:blipFill>
        <p:spPr>
          <a:xfrm>
            <a:off x="1882758" y="481962"/>
            <a:ext cx="6096000" cy="3657599"/>
          </a:xfrm>
        </p:spPr>
      </p:pic>
      <p:sp>
        <p:nvSpPr>
          <p:cNvPr id="3" name="Title 2"/>
          <p:cNvSpPr>
            <a:spLocks noGrp="1"/>
          </p:cNvSpPr>
          <p:nvPr>
            <p:ph type="title"/>
          </p:nvPr>
        </p:nvSpPr>
        <p:spPr>
          <a:xfrm>
            <a:off x="777240" y="4876799"/>
            <a:ext cx="7543800" cy="1457884"/>
          </a:xfrm>
        </p:spPr>
        <p:txBody>
          <a:bodyPr/>
          <a:lstStyle/>
          <a:p>
            <a:pPr algn="ctr"/>
            <a:r>
              <a:rPr lang="en-US" dirty="0">
                <a:hlinkClick r:id="rId4"/>
              </a:rPr>
              <a:t>SPACE? WHAT’S IN SPACE?</a:t>
            </a:r>
          </a:p>
        </p:txBody>
      </p:sp>
    </p:spTree>
    <p:extLst>
      <p:ext uri="{BB962C8B-B14F-4D97-AF65-F5344CB8AC3E}">
        <p14:creationId xmlns:p14="http://schemas.microsoft.com/office/powerpoint/2010/main" val="43623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2283"/>
            <a:ext cx="9419806" cy="6910283"/>
          </a:xfrm>
          <a:prstGeom prst="rect">
            <a:avLst/>
          </a:prstGeom>
        </p:spPr>
      </p:pic>
      <p:sp>
        <p:nvSpPr>
          <p:cNvPr id="2" name="Content Placeholder 1"/>
          <p:cNvSpPr>
            <a:spLocks noGrp="1"/>
          </p:cNvSpPr>
          <p:nvPr>
            <p:ph idx="1"/>
          </p:nvPr>
        </p:nvSpPr>
        <p:spPr/>
        <p:txBody>
          <a:bodyPr/>
          <a:lstStyle/>
          <a:p>
            <a:pPr marL="18288" indent="0">
              <a:buNone/>
            </a:pPr>
            <a:r>
              <a:rPr lang="en-US" b="1" dirty="0"/>
              <a:t>Stars appear to move across the night sky. They move east to west because the Earth is rotating. So the sky isn’t moving the earth is. The stars, sun, and moon all appear to rise and set everyday. </a:t>
            </a:r>
          </a:p>
          <a:p>
            <a:pPr marL="18288" indent="0">
              <a:buNone/>
            </a:pPr>
            <a:r>
              <a:rPr lang="en-US" b="1" dirty="0"/>
              <a:t>The earth rotates in a counter-clockwise manner, giving the illusion of the sun rising in the east and setting in the west.  </a:t>
            </a:r>
          </a:p>
          <a:p>
            <a:pPr marL="18288" indent="0">
              <a:buNone/>
            </a:pPr>
            <a:endParaRPr lang="en-US" dirty="0"/>
          </a:p>
          <a:p>
            <a:pPr marL="18288" indent="0">
              <a:buNone/>
            </a:pPr>
            <a:endParaRPr lang="en-US" dirty="0"/>
          </a:p>
          <a:p>
            <a:pPr marL="18288" indent="0">
              <a:buNone/>
            </a:pPr>
            <a:endParaRPr lang="en-US" dirty="0"/>
          </a:p>
        </p:txBody>
      </p:sp>
    </p:spTree>
    <p:extLst>
      <p:ext uri="{BB962C8B-B14F-4D97-AF65-F5344CB8AC3E}">
        <p14:creationId xmlns:p14="http://schemas.microsoft.com/office/powerpoint/2010/main" val="118789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9681"/>
            <a:ext cx="9239918" cy="6778319"/>
          </a:xfrm>
          <a:prstGeom prst="rect">
            <a:avLst/>
          </a:prstGeom>
        </p:spPr>
      </p:pic>
      <p:sp>
        <p:nvSpPr>
          <p:cNvPr id="2" name="Content Placeholder 1"/>
          <p:cNvSpPr>
            <a:spLocks noGrp="1"/>
          </p:cNvSpPr>
          <p:nvPr>
            <p:ph idx="1"/>
          </p:nvPr>
        </p:nvSpPr>
        <p:spPr>
          <a:xfrm>
            <a:off x="2133600" y="1869916"/>
            <a:ext cx="6096000" cy="3657599"/>
          </a:xfrm>
        </p:spPr>
        <p:txBody>
          <a:bodyPr>
            <a:normAutofit lnSpcReduction="10000"/>
          </a:bodyPr>
          <a:lstStyle/>
          <a:p>
            <a:pPr marL="18288" indent="0">
              <a:buNone/>
            </a:pPr>
            <a:r>
              <a:rPr lang="en-US" sz="3200" dirty="0">
                <a:effectLst>
                  <a:glow rad="228600">
                    <a:schemeClr val="accent2">
                      <a:satMod val="175000"/>
                      <a:alpha val="40000"/>
                    </a:schemeClr>
                  </a:glow>
                  <a:outerShdw blurRad="38100" dist="38100" dir="2700000" algn="tl">
                    <a:srgbClr val="000000">
                      <a:alpha val="43137"/>
                    </a:srgbClr>
                  </a:outerShdw>
                </a:effectLst>
              </a:rPr>
              <a:t>Depending on the time of day the sun can be seen at different heights in the sky. Where is the sun in the morning at sunrise? Where is it at sunset? What time do you think it is at it’s highest in our sky? What does that do to our shadow?</a:t>
            </a:r>
          </a:p>
        </p:txBody>
      </p:sp>
      <p:sp>
        <p:nvSpPr>
          <p:cNvPr id="3" name="Title 2"/>
          <p:cNvSpPr>
            <a:spLocks noGrp="1"/>
          </p:cNvSpPr>
          <p:nvPr>
            <p:ph type="title"/>
          </p:nvPr>
        </p:nvSpPr>
        <p:spPr>
          <a:xfrm>
            <a:off x="685800" y="228601"/>
            <a:ext cx="7543800" cy="914400"/>
          </a:xfrm>
        </p:spPr>
        <p:txBody>
          <a:bodyPr/>
          <a:lstStyle/>
          <a:p>
            <a:pPr algn="ctr"/>
            <a:r>
              <a:rPr lang="en-US" dirty="0">
                <a:solidFill>
                  <a:srgbClr val="FF740A"/>
                </a:solidFill>
                <a:effectLst>
                  <a:glow rad="228600">
                    <a:schemeClr val="accent2">
                      <a:satMod val="175000"/>
                      <a:alpha val="40000"/>
                    </a:schemeClr>
                  </a:glow>
                  <a:outerShdw blurRad="38100" dist="38100" dir="2700000" algn="tl">
                    <a:srgbClr val="000000">
                      <a:alpha val="43137"/>
                    </a:srgbClr>
                  </a:outerShdw>
                </a:effectLst>
              </a:rPr>
              <a:t>THE SUN</a:t>
            </a:r>
          </a:p>
        </p:txBody>
      </p:sp>
    </p:spTree>
    <p:extLst>
      <p:ext uri="{BB962C8B-B14F-4D97-AF65-F5344CB8AC3E}">
        <p14:creationId xmlns:p14="http://schemas.microsoft.com/office/powerpoint/2010/main" val="859759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iley_face_round_sticker-r5849a0b31f504f059391bc8c4cfe59f9_v9waf_8byvr_5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9144000"/>
          </a:xfrm>
          <a:prstGeom prst="rect">
            <a:avLst/>
          </a:prstGeom>
        </p:spPr>
      </p:pic>
      <p:sp>
        <p:nvSpPr>
          <p:cNvPr id="2" name="Content Placeholder 1"/>
          <p:cNvSpPr>
            <a:spLocks noGrp="1"/>
          </p:cNvSpPr>
          <p:nvPr>
            <p:ph idx="1"/>
          </p:nvPr>
        </p:nvSpPr>
        <p:spPr>
          <a:xfrm>
            <a:off x="1091058" y="824775"/>
            <a:ext cx="6975915" cy="5707439"/>
          </a:xfrm>
        </p:spPr>
        <p:txBody>
          <a:bodyPr>
            <a:noAutofit/>
          </a:bodyPr>
          <a:lstStyle/>
          <a:p>
            <a:pPr marL="18288" indent="0" algn="ctr">
              <a:buNone/>
            </a:pP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http://</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www.youtube.com</a:t>
            </a: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watch?v</a:t>
            </a: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=InR2RkBjZoo</a:t>
            </a:r>
          </a:p>
          <a:p>
            <a:pPr marL="18288" indent="0" algn="ctr">
              <a:buNone/>
            </a:pP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Should you ever stare straight at the sun? NO. NEVER. NOT EVEN ONCE. Looking directly at the sun can cause some serious damage. Even if you only look at it for a short time it can cause burns to the retina. (YOUR EYEBALL) Even worse these burns don’t hurt, instead they appear as white spots in your field of vision. The earth’s atmosphere reduces the harmful rays but does not eliminate them. EVEN SCIENTISTS have to use special lenses or cameras to study the sun. </a:t>
            </a:r>
          </a:p>
          <a:p>
            <a:pPr marL="18288" indent="0" algn="ctr">
              <a:buNone/>
            </a:pP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http://</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www.youtube.com</a:t>
            </a: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watch?v</a:t>
            </a: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tVgOLWVYytM</a:t>
            </a:r>
            <a:endPar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endParaRPr>
          </a:p>
          <a:p>
            <a:pPr marL="18288" indent="0" algn="ctr">
              <a:buNone/>
            </a:pP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http://</a:t>
            </a:r>
            <a:r>
              <a:rPr lang="en-US" sz="2400" dirty="0" err="1">
                <a:solidFill>
                  <a:srgbClr val="FF0000"/>
                </a:solidFill>
                <a:effectLst>
                  <a:glow rad="139700">
                    <a:schemeClr val="accent1">
                      <a:satMod val="175000"/>
                      <a:alpha val="40000"/>
                    </a:schemeClr>
                  </a:glow>
                  <a:outerShdw blurRad="38100" dist="38100" dir="2700000" algn="tl">
                    <a:srgbClr val="000000">
                      <a:alpha val="43137"/>
                    </a:srgbClr>
                  </a:outerShdw>
                </a:effectLst>
              </a:rPr>
              <a:t>www.brainpop.com</a:t>
            </a:r>
            <a:r>
              <a:rPr lang="en-US" sz="2400" dirty="0">
                <a:solidFill>
                  <a:srgbClr val="FF0000"/>
                </a:solidFill>
                <a:effectLst>
                  <a:glow rad="139700">
                    <a:schemeClr val="accent1">
                      <a:satMod val="175000"/>
                      <a:alpha val="40000"/>
                    </a:schemeClr>
                  </a:glow>
                  <a:outerShdw blurRad="38100" dist="38100" dir="2700000" algn="tl">
                    <a:srgbClr val="000000">
                      <a:alpha val="43137"/>
                    </a:srgbClr>
                  </a:outerShdw>
                </a:effectLst>
              </a:rPr>
              <a:t>/science/space/</a:t>
            </a:r>
          </a:p>
        </p:txBody>
      </p:sp>
      <p:sp>
        <p:nvSpPr>
          <p:cNvPr id="3" name="Title 2"/>
          <p:cNvSpPr>
            <a:spLocks noGrp="1"/>
          </p:cNvSpPr>
          <p:nvPr>
            <p:ph type="title"/>
          </p:nvPr>
        </p:nvSpPr>
        <p:spPr>
          <a:xfrm>
            <a:off x="885093" y="-457200"/>
            <a:ext cx="7543800" cy="914400"/>
          </a:xfrm>
        </p:spPr>
        <p:txBody>
          <a:bodyPr/>
          <a:lstStyle/>
          <a:p>
            <a:pPr algn="ctr"/>
            <a:r>
              <a:rPr lang="en-US" sz="4400" dirty="0">
                <a:solidFill>
                  <a:srgbClr val="FF0000"/>
                </a:solidFill>
              </a:rPr>
              <a:t>SAFELY VIEWING THE SUN</a:t>
            </a:r>
          </a:p>
        </p:txBody>
      </p:sp>
    </p:spTree>
    <p:extLst>
      <p:ext uri="{BB962C8B-B14F-4D97-AF65-F5344CB8AC3E}">
        <p14:creationId xmlns:p14="http://schemas.microsoft.com/office/powerpoint/2010/main" val="86305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1"/>
          </a:xfrm>
        </p:spPr>
        <p:txBody>
          <a:bodyPr>
            <a:normAutofit/>
          </a:bodyPr>
          <a:lstStyle/>
          <a:p>
            <a:pPr marL="18288" indent="0">
              <a:buNone/>
            </a:pPr>
            <a:r>
              <a:rPr lang="en-US" b="1" dirty="0">
                <a:effectLst/>
              </a:rPr>
              <a:t>PINHOLE PROJECTOR</a:t>
            </a:r>
          </a:p>
          <a:p>
            <a:pPr marL="18288" indent="0">
              <a:buNone/>
            </a:pPr>
            <a:r>
              <a:rPr lang="en-US" b="1" dirty="0">
                <a:effectLst/>
              </a:rPr>
              <a:t>What You Need:</a:t>
            </a:r>
          </a:p>
          <a:p>
            <a:pPr marL="18288" indent="0">
              <a:buNone/>
            </a:pPr>
            <a:r>
              <a:rPr lang="en-US" dirty="0">
                <a:effectLst/>
              </a:rPr>
              <a:t>Dark-colored plastic cup</a:t>
            </a:r>
          </a:p>
          <a:p>
            <a:pPr marL="18288" indent="0">
              <a:buNone/>
            </a:pPr>
            <a:r>
              <a:rPr lang="en-US" dirty="0">
                <a:effectLst/>
              </a:rPr>
              <a:t>Wax paper</a:t>
            </a:r>
          </a:p>
          <a:p>
            <a:pPr marL="18288" indent="0">
              <a:buNone/>
            </a:pPr>
            <a:r>
              <a:rPr lang="en-US" dirty="0">
                <a:effectLst/>
              </a:rPr>
              <a:t>Scissors</a:t>
            </a:r>
          </a:p>
          <a:p>
            <a:pPr marL="18288" indent="0">
              <a:buNone/>
            </a:pPr>
            <a:r>
              <a:rPr lang="en-US" dirty="0">
                <a:effectLst/>
              </a:rPr>
              <a:t>Rubber band</a:t>
            </a:r>
          </a:p>
          <a:p>
            <a:pPr marL="18288" indent="0">
              <a:buNone/>
            </a:pPr>
            <a:r>
              <a:rPr lang="en-US" dirty="0">
                <a:effectLst/>
              </a:rPr>
              <a:t>Pushpin</a:t>
            </a:r>
          </a:p>
          <a:p>
            <a:pPr marL="18288" indent="0">
              <a:buNone/>
            </a:pPr>
            <a:r>
              <a:rPr lang="en-US" b="1" dirty="0">
                <a:effectLst/>
              </a:rPr>
              <a:t>What You Do:</a:t>
            </a:r>
          </a:p>
          <a:p>
            <a:r>
              <a:rPr lang="en-US" dirty="0">
                <a:effectLst/>
              </a:rPr>
              <a:t>Use the pushpin to punch a hole in the center of the cup's bottom. </a:t>
            </a:r>
          </a:p>
          <a:p>
            <a:r>
              <a:rPr lang="en-US" dirty="0">
                <a:effectLst/>
              </a:rPr>
              <a:t>Cut out a piece of wax paper slightly larger than the cup's mouth. Stretch this paper across the mouth of the cup. </a:t>
            </a:r>
          </a:p>
          <a:p>
            <a:r>
              <a:rPr lang="en-US" dirty="0">
                <a:effectLst/>
              </a:rPr>
              <a:t>Use a rubber band to secure the paper.</a:t>
            </a:r>
          </a:p>
          <a:p>
            <a:pPr marL="18288" indent="0">
              <a:buNone/>
            </a:pPr>
            <a:r>
              <a:rPr lang="en-US" dirty="0">
                <a:effectLst/>
              </a:rPr>
              <a:t>Aim the pinhole at the sun. Look at the wax paper. What do you see? </a:t>
            </a:r>
          </a:p>
          <a:p>
            <a:pPr marL="18288" indent="0">
              <a:buNone/>
            </a:pPr>
            <a:endParaRPr lang="en-US" dirty="0">
              <a:effectLst/>
            </a:endParaRPr>
          </a:p>
          <a:p>
            <a:pPr marL="18288" indent="0">
              <a:buNone/>
            </a:pPr>
            <a:r>
              <a:rPr lang="en-US" dirty="0">
                <a:effectLst/>
              </a:rPr>
              <a:t>Don't be surprised if you have to rotate the cup around a little bit in order to get the right angle.</a:t>
            </a:r>
          </a:p>
          <a:p>
            <a:pPr marL="18288" indent="0">
              <a:buNone/>
            </a:pPr>
            <a:r>
              <a:rPr lang="en-US" b="1" dirty="0">
                <a:effectLst/>
              </a:rPr>
              <a:t>Caution: </a:t>
            </a:r>
            <a:r>
              <a:rPr lang="en-US" dirty="0">
                <a:effectLst/>
              </a:rPr>
              <a:t>Never look directly at the sun.</a:t>
            </a:r>
          </a:p>
          <a:p>
            <a:pPr marL="18288" indent="0">
              <a:buNone/>
            </a:pPr>
            <a:endParaRPr lang="en-US" dirty="0"/>
          </a:p>
        </p:txBody>
      </p:sp>
    </p:spTree>
    <p:extLst>
      <p:ext uri="{BB962C8B-B14F-4D97-AF65-F5344CB8AC3E}">
        <p14:creationId xmlns:p14="http://schemas.microsoft.com/office/powerpoint/2010/main" val="268033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y_Four_Season_by_onutza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a:xfrm>
            <a:off x="617896" y="549155"/>
            <a:ext cx="7826680" cy="432764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18288" indent="0">
              <a:buNone/>
            </a:pPr>
            <a:r>
              <a:rPr lang="en-US" b="1" dirty="0">
                <a:ln w="50800"/>
                <a:solidFill>
                  <a:schemeClr val="bg1">
                    <a:shade val="50000"/>
                  </a:schemeClr>
                </a:solidFill>
                <a:effectLst>
                  <a:glow rad="139700">
                    <a:schemeClr val="accent2">
                      <a:satMod val="175000"/>
                      <a:alpha val="40000"/>
                    </a:schemeClr>
                  </a:glow>
                  <a:innerShdw blurRad="63500" dist="50800" dir="13500000">
                    <a:prstClr val="black">
                      <a:alpha val="50000"/>
                    </a:prstClr>
                  </a:innerShdw>
                </a:effectLst>
              </a:rPr>
              <a:t>There are seasons because the earth is tilted on an axis and revolves around the sun. What does this mean?</a:t>
            </a:r>
          </a:p>
          <a:p>
            <a:r>
              <a:rPr lang="en-US" b="1" dirty="0">
                <a:ln w="50800"/>
                <a:solidFill>
                  <a:schemeClr val="bg1">
                    <a:shade val="50000"/>
                  </a:schemeClr>
                </a:solidFill>
                <a:effectLst>
                  <a:glow rad="139700">
                    <a:schemeClr val="accent2">
                      <a:satMod val="175000"/>
                      <a:alpha val="40000"/>
                    </a:schemeClr>
                  </a:glow>
                  <a:innerShdw blurRad="63500" dist="50800" dir="13500000">
                    <a:prstClr val="black">
                      <a:alpha val="50000"/>
                    </a:prstClr>
                  </a:innerShdw>
                </a:effectLst>
              </a:rPr>
              <a:t>Earth’s axis is tilted 23.45 degrees.</a:t>
            </a:r>
          </a:p>
          <a:p>
            <a:r>
              <a:rPr lang="en-US" b="1" dirty="0">
                <a:ln w="50800"/>
                <a:solidFill>
                  <a:schemeClr val="bg1">
                    <a:shade val="50000"/>
                  </a:schemeClr>
                </a:solidFill>
                <a:effectLst>
                  <a:glow rad="139700">
                    <a:schemeClr val="accent2">
                      <a:satMod val="175000"/>
                      <a:alpha val="40000"/>
                    </a:schemeClr>
                  </a:glow>
                  <a:innerShdw blurRad="63500" dist="50800" dir="13500000">
                    <a:prstClr val="black">
                      <a:alpha val="50000"/>
                    </a:prstClr>
                  </a:innerShdw>
                </a:effectLst>
              </a:rPr>
              <a:t>It take the earth 365.25 days (1 year) to revolve around the sun</a:t>
            </a:r>
          </a:p>
          <a:p>
            <a:r>
              <a:rPr lang="en-US" b="1" dirty="0">
                <a:ln w="50800"/>
                <a:solidFill>
                  <a:schemeClr val="bg1">
                    <a:shade val="50000"/>
                  </a:schemeClr>
                </a:solidFill>
                <a:effectLst>
                  <a:glow rad="139700">
                    <a:schemeClr val="accent2">
                      <a:satMod val="175000"/>
                      <a:alpha val="40000"/>
                    </a:schemeClr>
                  </a:glow>
                  <a:innerShdw blurRad="63500" dist="50800" dir="13500000">
                    <a:prstClr val="black">
                      <a:alpha val="50000"/>
                    </a:prstClr>
                  </a:innerShdw>
                </a:effectLst>
              </a:rPr>
              <a:t>Since the axis is tilted different parts of the earth are turned toward the sun at different times of the year</a:t>
            </a:r>
          </a:p>
          <a:p>
            <a:r>
              <a:rPr lang="en-US" b="1" dirty="0">
                <a:ln w="50800"/>
                <a:solidFill>
                  <a:schemeClr val="bg1">
                    <a:shade val="50000"/>
                  </a:schemeClr>
                </a:solidFill>
                <a:effectLst>
                  <a:glow rad="139700">
                    <a:schemeClr val="accent2">
                      <a:satMod val="175000"/>
                      <a:alpha val="40000"/>
                    </a:schemeClr>
                  </a:glow>
                  <a:innerShdw blurRad="63500" dist="50800" dir="13500000">
                    <a:prstClr val="black">
                      <a:alpha val="50000"/>
                    </a:prstClr>
                  </a:innerShdw>
                </a:effectLst>
              </a:rPr>
              <a:t>Northern hemisphere is tilted toward the sun during the summer months</a:t>
            </a:r>
          </a:p>
        </p:txBody>
      </p:sp>
      <p:sp>
        <p:nvSpPr>
          <p:cNvPr id="3" name="Title 2"/>
          <p:cNvSpPr>
            <a:spLocks noGrp="1"/>
          </p:cNvSpPr>
          <p:nvPr>
            <p:ph type="title"/>
          </p:nvPr>
        </p:nvSpPr>
        <p:spPr/>
        <p:txBody>
          <a:bodyPr/>
          <a:lstStyle/>
          <a:p>
            <a:r>
              <a:rPr lang="en-US" sz="4400" dirty="0"/>
              <a:t>WHY ALL THE SEASONS?</a:t>
            </a:r>
          </a:p>
        </p:txBody>
      </p:sp>
    </p:spTree>
    <p:extLst>
      <p:ext uri="{BB962C8B-B14F-4D97-AF65-F5344CB8AC3E}">
        <p14:creationId xmlns:p14="http://schemas.microsoft.com/office/powerpoint/2010/main" val="265502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586" y="394705"/>
            <a:ext cx="7749014" cy="3948695"/>
          </a:xfrm>
        </p:spPr>
        <p:txBody>
          <a:bodyPr>
            <a:normAutofit/>
          </a:bodyPr>
          <a:lstStyle/>
          <a:p>
            <a:pPr marL="18288" indent="0">
              <a:buNone/>
            </a:pPr>
            <a:r>
              <a:rPr lang="en-US" dirty="0"/>
              <a:t>In Canada, summer is warmer than winter because Canada gets more DIRECT sunlight during summer. The sun is warmer when it is directly over head. Think of the hottest time of the day during summer, where is the sun? </a:t>
            </a:r>
          </a:p>
          <a:p>
            <a:pPr marL="18288" indent="0">
              <a:buNone/>
            </a:pPr>
            <a:r>
              <a:rPr lang="en-US" dirty="0"/>
              <a:t>The days are longer during summer because the sun is angled more directly onto Canada warming the earth(ground) much longer. The days in the winter are shorter.</a:t>
            </a:r>
          </a:p>
          <a:p>
            <a:pPr marL="18288" indent="0">
              <a:buNone/>
            </a:pPr>
            <a:r>
              <a:rPr lang="en-US" dirty="0">
                <a:hlinkClick r:id="rId2"/>
              </a:rPr>
              <a:t>https://www.youtube.com/watch?v=_XQ6E8fIUj4</a:t>
            </a:r>
            <a:endParaRPr lang="en-US" dirty="0"/>
          </a:p>
          <a:p>
            <a:pPr marL="18288" indent="0">
              <a:buNone/>
            </a:pPr>
            <a:r>
              <a:rPr lang="en-US" dirty="0">
                <a:hlinkClick r:id="rId3"/>
              </a:rPr>
              <a:t>https://www.youtube.com/watch?v=O9hawBb3wbk</a:t>
            </a:r>
            <a:endParaRPr lang="en-US" dirty="0"/>
          </a:p>
          <a:p>
            <a:pPr marL="18288" indent="0">
              <a:buNone/>
            </a:pPr>
            <a:endParaRPr lang="en-US" dirty="0"/>
          </a:p>
          <a:p>
            <a:pPr marL="18288" indent="0">
              <a:buNone/>
            </a:pPr>
            <a:endParaRPr lang="en-US" dirty="0"/>
          </a:p>
        </p:txBody>
      </p:sp>
      <p:sp>
        <p:nvSpPr>
          <p:cNvPr id="3" name="Title 2"/>
          <p:cNvSpPr>
            <a:spLocks noGrp="1"/>
          </p:cNvSpPr>
          <p:nvPr>
            <p:ph type="title"/>
          </p:nvPr>
        </p:nvSpPr>
        <p:spPr>
          <a:xfrm>
            <a:off x="51491" y="3826922"/>
            <a:ext cx="4750975" cy="2616399"/>
          </a:xfrm>
        </p:spPr>
        <p:txBody>
          <a:bodyPr/>
          <a:lstStyle/>
          <a:p>
            <a:pPr algn="ctr"/>
            <a:r>
              <a:rPr lang="en-US" dirty="0"/>
              <a:t>Canadian Summer and Winter</a:t>
            </a:r>
          </a:p>
        </p:txBody>
      </p:sp>
      <p:pic>
        <p:nvPicPr>
          <p:cNvPr id="4" name="Picture 3" descr="sun_angl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732" y="3497144"/>
            <a:ext cx="4303268" cy="3336688"/>
          </a:xfrm>
          <a:prstGeom prst="rect">
            <a:avLst/>
          </a:prstGeom>
        </p:spPr>
      </p:pic>
    </p:spTree>
    <p:extLst>
      <p:ext uri="{BB962C8B-B14F-4D97-AF65-F5344CB8AC3E}">
        <p14:creationId xmlns:p14="http://schemas.microsoft.com/office/powerpoint/2010/main" val="222733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293" y="137289"/>
            <a:ext cx="8667705" cy="5131165"/>
          </a:xfrm>
        </p:spPr>
        <p:txBody>
          <a:bodyPr>
            <a:normAutofit/>
          </a:bodyPr>
          <a:lstStyle/>
          <a:p>
            <a:pPr marL="18288" indent="0">
              <a:buNone/>
            </a:pPr>
            <a:r>
              <a:rPr lang="en-US" dirty="0"/>
              <a:t>How does the moon appear to be lit up at night? As the moon orbits earth you can see parts of the moon that are lit up by the sun. These are called PHASES OF THE MOON. On Earth you never see the whole moon because only one side faces earth at all times. As the moon moves in its orbit, you gradually see more of its sunlight. </a:t>
            </a:r>
          </a:p>
          <a:p>
            <a:pPr marL="18288" indent="0">
              <a:buNone/>
            </a:pPr>
            <a:r>
              <a:rPr lang="en-US" dirty="0">
                <a:effectLst/>
              </a:rPr>
              <a:t>Phase of the moon song: </a:t>
            </a:r>
            <a:r>
              <a:rPr lang="en-US" u="sng" dirty="0">
                <a:effectLst/>
                <a:hlinkClick r:id="rId2"/>
              </a:rPr>
              <a:t>http://www.youtube.com/watch?v=HkvlrWpsnuQ&amp;feature=share</a:t>
            </a:r>
            <a:endParaRPr lang="en-US" u="sng" dirty="0">
              <a:effectLst/>
            </a:endParaRPr>
          </a:p>
          <a:p>
            <a:pPr marL="18288" indent="0">
              <a:buNone/>
            </a:pPr>
            <a:r>
              <a:rPr lang="en-US" dirty="0">
                <a:effectLst/>
              </a:rPr>
              <a:t>Phases of the Moon Rap</a:t>
            </a:r>
          </a:p>
          <a:p>
            <a:pPr marL="18288" indent="0">
              <a:buNone/>
            </a:pPr>
            <a:r>
              <a:rPr lang="en-US" u="sng" dirty="0">
                <a:effectLst/>
                <a:hlinkClick r:id="rId3"/>
              </a:rPr>
              <a:t>http://www.youtube.com/watch?v=AQRNzepe4wI</a:t>
            </a:r>
            <a:endParaRPr lang="en-US" u="sng" dirty="0">
              <a:effectLst/>
            </a:endParaRPr>
          </a:p>
          <a:p>
            <a:pPr marL="18288" indent="0">
              <a:buNone/>
            </a:pPr>
            <a:r>
              <a:rPr lang="en-US" dirty="0" err="1">
                <a:effectLst/>
              </a:rPr>
              <a:t>Brainpop</a:t>
            </a:r>
            <a:r>
              <a:rPr lang="en-US" dirty="0">
                <a:effectLst/>
              </a:rPr>
              <a:t>:</a:t>
            </a:r>
          </a:p>
          <a:p>
            <a:pPr marL="18288" indent="0">
              <a:buNone/>
            </a:pPr>
            <a:r>
              <a:rPr lang="en-US" dirty="0">
                <a:effectLst/>
                <a:hlinkClick r:id="rId4"/>
              </a:rPr>
              <a:t>http://www.brainpop.com/science/space/moonphases/</a:t>
            </a:r>
            <a:endParaRPr lang="en-US" dirty="0">
              <a:effectLst/>
            </a:endParaRPr>
          </a:p>
          <a:p>
            <a:pPr marL="18288" indent="0">
              <a:buNone/>
            </a:pPr>
            <a:endParaRPr lang="en-US" dirty="0"/>
          </a:p>
        </p:txBody>
      </p:sp>
      <p:sp>
        <p:nvSpPr>
          <p:cNvPr id="3" name="Title 2"/>
          <p:cNvSpPr>
            <a:spLocks noGrp="1"/>
          </p:cNvSpPr>
          <p:nvPr>
            <p:ph type="title"/>
          </p:nvPr>
        </p:nvSpPr>
        <p:spPr/>
        <p:txBody>
          <a:bodyPr/>
          <a:lstStyle/>
          <a:p>
            <a:pPr algn="ctr"/>
            <a:r>
              <a:rPr lang="en-US" dirty="0"/>
              <a:t>Phases of the moon!!</a:t>
            </a:r>
          </a:p>
        </p:txBody>
      </p:sp>
    </p:spTree>
    <p:extLst>
      <p:ext uri="{BB962C8B-B14F-4D97-AF65-F5344CB8AC3E}">
        <p14:creationId xmlns:p14="http://schemas.microsoft.com/office/powerpoint/2010/main" val="3919718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on_phas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p:txBody>
          <a:bodyPr/>
          <a:lstStyle/>
          <a:p>
            <a:pPr marL="18288" indent="0">
              <a:buNone/>
            </a:pPr>
            <a:endParaRPr lang="en-US" dirty="0">
              <a:effectLst/>
            </a:endParaRPr>
          </a:p>
          <a:p>
            <a:pPr marL="18288" indent="0">
              <a:buNone/>
            </a:pPr>
            <a:endParaRPr lang="en-US" dirty="0"/>
          </a:p>
        </p:txBody>
      </p:sp>
      <p:sp>
        <p:nvSpPr>
          <p:cNvPr id="3" name="Title 2"/>
          <p:cNvSpPr>
            <a:spLocks noGrp="1"/>
          </p:cNvSpPr>
          <p:nvPr>
            <p:ph type="title"/>
          </p:nvPr>
        </p:nvSpPr>
        <p:spPr>
          <a:xfrm>
            <a:off x="777240" y="343222"/>
            <a:ext cx="7543800" cy="5447978"/>
          </a:xfrm>
        </p:spPr>
        <p:txBody>
          <a:bodyPr/>
          <a:lstStyle/>
          <a:p>
            <a:pPr algn="ctr"/>
            <a:r>
              <a:rPr lang="en-US"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PHASES OF THE MOON</a:t>
            </a:r>
            <a:br>
              <a:rPr lang="en-US"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1. New moon: You do not see the moon because only the far side of the moon is lit up.</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2.  Waxing crescent</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3: First quarter</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4: Waxing gibbous</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5: Full moon</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6: Waning gibbous</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7: Last quarter</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8: Waning crescent</a:t>
            </a:r>
            <a:b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FF34DB"/>
                </a:solidFill>
                <a:effectLst>
                  <a:reflection blurRad="12700" stA="28000" endPos="45000" dist="1000" dir="5400000" sy="-100000" algn="bl" rotWithShape="0"/>
                </a:effectLst>
              </a:rPr>
              <a:t>AND REPEAT</a:t>
            </a:r>
          </a:p>
        </p:txBody>
      </p:sp>
    </p:spTree>
    <p:extLst>
      <p:ext uri="{BB962C8B-B14F-4D97-AF65-F5344CB8AC3E}">
        <p14:creationId xmlns:p14="http://schemas.microsoft.com/office/powerpoint/2010/main" val="393180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onphase.gif"/>
          <p:cNvPicPr>
            <a:picLocks noGrp="1" noChangeAspect="1"/>
          </p:cNvPicPr>
          <p:nvPr>
            <p:ph idx="1"/>
          </p:nvPr>
        </p:nvPicPr>
        <p:blipFill>
          <a:blip r:embed="rId2">
            <a:extLst>
              <a:ext uri="{28A0092B-C50C-407E-A947-70E740481C1C}">
                <a14:useLocalDpi xmlns:a14="http://schemas.microsoft.com/office/drawing/2010/main" val="0"/>
              </a:ext>
            </a:extLst>
          </a:blip>
          <a:srcRect t="9821" b="9821"/>
          <a:stretch>
            <a:fillRect/>
          </a:stretch>
        </p:blipFill>
        <p:spPr>
          <a:xfrm>
            <a:off x="76747" y="1"/>
            <a:ext cx="9067253" cy="6858000"/>
          </a:xfrm>
        </p:spPr>
      </p:pic>
    </p:spTree>
    <p:extLst>
      <p:ext uri="{BB962C8B-B14F-4D97-AF65-F5344CB8AC3E}">
        <p14:creationId xmlns:p14="http://schemas.microsoft.com/office/powerpoint/2010/main" val="152990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on_from_eart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95"/>
            <a:ext cx="9134702" cy="6881595"/>
          </a:xfrm>
          <a:prstGeom prst="rect">
            <a:avLst/>
          </a:prstGeom>
        </p:spPr>
      </p:pic>
    </p:spTree>
    <p:extLst>
      <p:ext uri="{BB962C8B-B14F-4D97-AF65-F5344CB8AC3E}">
        <p14:creationId xmlns:p14="http://schemas.microsoft.com/office/powerpoint/2010/main" val="39269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0235995-001.png"/>
          <p:cNvPicPr>
            <a:picLocks noGrp="1" noChangeAspect="1"/>
          </p:cNvPicPr>
          <p:nvPr>
            <p:ph idx="1"/>
          </p:nvPr>
        </p:nvPicPr>
        <p:blipFill>
          <a:blip r:embed="rId2" cstate="email">
            <a:extLst>
              <a:ext uri="{28A0092B-C50C-407E-A947-70E740481C1C}">
                <a14:useLocalDpi xmlns:a14="http://schemas.microsoft.com/office/drawing/2010/main" val="0"/>
              </a:ext>
            </a:extLst>
          </a:blip>
          <a:srcRect t="20000" b="20000"/>
          <a:stretch>
            <a:fillRect/>
          </a:stretch>
        </p:blipFill>
        <p:spPr/>
      </p:pic>
      <p:sp>
        <p:nvSpPr>
          <p:cNvPr id="3" name="Title 2"/>
          <p:cNvSpPr>
            <a:spLocks noGrp="1"/>
          </p:cNvSpPr>
          <p:nvPr>
            <p:ph type="title"/>
          </p:nvPr>
        </p:nvSpPr>
        <p:spPr/>
        <p:txBody>
          <a:bodyPr/>
          <a:lstStyle/>
          <a:p>
            <a:r>
              <a:rPr lang="en-US" dirty="0"/>
              <a:t>You can see many objects in the sky at night. However, not all of them actually EMIT light. </a:t>
            </a:r>
          </a:p>
        </p:txBody>
      </p:sp>
    </p:spTree>
    <p:extLst>
      <p:ext uri="{BB962C8B-B14F-4D97-AF65-F5344CB8AC3E}">
        <p14:creationId xmlns:p14="http://schemas.microsoft.com/office/powerpoint/2010/main" val="4140465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tor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6016"/>
            <a:ext cx="9144000" cy="3731983"/>
          </a:xfrm>
          <a:prstGeom prst="rect">
            <a:avLst/>
          </a:prstGeom>
        </p:spPr>
      </p:pic>
      <p:sp>
        <p:nvSpPr>
          <p:cNvPr id="2" name="Content Placeholder 1"/>
          <p:cNvSpPr>
            <a:spLocks noGrp="1"/>
          </p:cNvSpPr>
          <p:nvPr>
            <p:ph idx="1"/>
          </p:nvPr>
        </p:nvSpPr>
        <p:spPr>
          <a:xfrm>
            <a:off x="1584358" y="1355995"/>
            <a:ext cx="6096000" cy="5144173"/>
          </a:xfrm>
        </p:spPr>
        <p:txBody>
          <a:bodyPr>
            <a:normAutofit fontScale="77500" lnSpcReduction="20000"/>
          </a:bodyPr>
          <a:lstStyle/>
          <a:p>
            <a:pPr marL="18288" indent="0" algn="ctr">
              <a:buNone/>
            </a:pPr>
            <a:r>
              <a:rPr lang="en-US" dirty="0">
                <a:hlinkClick r:id="rId3"/>
              </a:rPr>
              <a:t>http://www.brainpop.com/science/space/solarsystem/</a:t>
            </a:r>
            <a:endParaRPr lang="en-US" dirty="0"/>
          </a:p>
          <a:p>
            <a:pPr marL="18288" indent="0" algn="ctr">
              <a:buNone/>
            </a:pPr>
            <a:r>
              <a:rPr lang="en-US" sz="26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Do you know what  they are??</a:t>
            </a: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What is the solar system? </a:t>
            </a: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sun and all of it’s bodies (planets, stars, comets, asteroids, meteoroids, dust and bits of rock) </a:t>
            </a: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main bodies are the planets, an asteroid belt, and five dwarf planets. </a:t>
            </a: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PLANETS: are made up of rocks, gases, or both. They all orbit the sun. The 4 closest to the sun are called the “inner planets” They are small, and rocky. </a:t>
            </a: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4"/>
              </a:rPr>
              <a:t>http://www.youtube.com/watch?v=mVMTDjKDbws</a:t>
            </a:r>
            <a:endPar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18288" indent="0" algn="ctr">
              <a:buNone/>
            </a:pPr>
            <a:r>
              <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5"/>
              </a:rPr>
              <a:t>http://www.youtube.com/watch?v=ZHAqT4hXnMw</a:t>
            </a:r>
            <a:endPar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18288" indent="0" algn="ctr">
              <a:buNone/>
            </a:pPr>
            <a:r>
              <a:rPr lang="en-US" sz="1800" u="sng" dirty="0">
                <a:effectLst/>
                <a:hlinkClick r:id="rId6"/>
              </a:rPr>
              <a:t>http://www.youtube.com/watch?v=smmNP8G69vc</a:t>
            </a:r>
            <a:endParaRPr lang="en-US" sz="1800" dirty="0">
              <a:effectLst/>
            </a:endParaRPr>
          </a:p>
          <a:p>
            <a:pPr marL="18288" indent="0" algn="ctr">
              <a:buNone/>
            </a:pPr>
            <a:endPar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n-US" sz="1800" u="sng" dirty="0">
                <a:effectLst/>
                <a:hlinkClick r:id="rId7"/>
              </a:rPr>
              <a:t>http://www.youtube.com/watch?v=-6MkTAG6qbI</a:t>
            </a:r>
            <a:endParaRPr lang="en-US" sz="1800" dirty="0">
              <a:effectLst/>
            </a:endParaRPr>
          </a:p>
          <a:p>
            <a:r>
              <a:rPr lang="en-US" sz="1800" dirty="0">
                <a:effectLst/>
                <a:hlinkClick r:id="rId8"/>
              </a:rPr>
              <a:t>http://www.youtube.com/watch?v=DEQ7ysL1lBU</a:t>
            </a:r>
            <a:endParaRPr lang="en-US" sz="1800" dirty="0">
              <a:effectLst/>
            </a:endParaRPr>
          </a:p>
          <a:p>
            <a:r>
              <a:rPr lang="en-US" sz="1800" dirty="0">
                <a:effectLst/>
              </a:rPr>
              <a:t>http://</a:t>
            </a:r>
            <a:r>
              <a:rPr lang="en-US" sz="1800" dirty="0" err="1">
                <a:effectLst/>
              </a:rPr>
              <a:t>www.youtube.com</a:t>
            </a:r>
            <a:r>
              <a:rPr lang="en-US" sz="1800" dirty="0">
                <a:effectLst/>
              </a:rPr>
              <a:t>/</a:t>
            </a:r>
            <a:r>
              <a:rPr lang="en-US" sz="1800" dirty="0" err="1">
                <a:effectLst/>
              </a:rPr>
              <a:t>watch?v</a:t>
            </a:r>
            <a:r>
              <a:rPr lang="en-US" sz="1800" dirty="0">
                <a:effectLst/>
              </a:rPr>
              <a:t>=BZ-qLUIj_A0</a:t>
            </a:r>
          </a:p>
          <a:p>
            <a:endParaRPr lang="en-US" sz="1800" dirty="0">
              <a:effectLst/>
            </a:endParaRPr>
          </a:p>
          <a:p>
            <a:pPr marL="18288" indent="0" algn="ctr">
              <a:buNone/>
            </a:pPr>
            <a:endParaRPr lang="en-US"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marL="18288" indent="0" algn="ctr">
              <a:buNone/>
            </a:pPr>
            <a:endParaRPr lang="en-US" dirty="0"/>
          </a:p>
        </p:txBody>
      </p:sp>
      <p:sp>
        <p:nvSpPr>
          <p:cNvPr id="3" name="Title 2"/>
          <p:cNvSpPr>
            <a:spLocks noGrp="1"/>
          </p:cNvSpPr>
          <p:nvPr>
            <p:ph type="title"/>
          </p:nvPr>
        </p:nvSpPr>
        <p:spPr>
          <a:xfrm>
            <a:off x="777240" y="638011"/>
            <a:ext cx="7543800" cy="914400"/>
          </a:xfrm>
        </p:spPr>
        <p:txBody>
          <a:bodyPr/>
          <a:lstStyle/>
          <a:p>
            <a:pPr algn="ctr"/>
            <a:r>
              <a:rPr lang="en-US" dirty="0"/>
              <a:t>Planets in the Solar System</a:t>
            </a:r>
          </a:p>
        </p:txBody>
      </p:sp>
    </p:spTree>
    <p:extLst>
      <p:ext uri="{BB962C8B-B14F-4D97-AF65-F5344CB8AC3E}">
        <p14:creationId xmlns:p14="http://schemas.microsoft.com/office/powerpoint/2010/main" val="53488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62" y="0"/>
            <a:ext cx="9144000" cy="6858000"/>
          </a:xfrm>
          <a:prstGeom prst="rect">
            <a:avLst/>
          </a:prstGeom>
        </p:spPr>
      </p:pic>
      <p:sp>
        <p:nvSpPr>
          <p:cNvPr id="2" name="Content Placeholder 1"/>
          <p:cNvSpPr>
            <a:spLocks noGrp="1"/>
          </p:cNvSpPr>
          <p:nvPr>
            <p:ph idx="1"/>
          </p:nvPr>
        </p:nvSpPr>
        <p:spPr>
          <a:xfrm>
            <a:off x="1447048" y="1629661"/>
            <a:ext cx="6096000" cy="3657599"/>
          </a:xfrm>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rPr>
              <a:t>Is the smallest planet in our solar system.(8</a:t>
            </a:r>
            <a:r>
              <a:rPr lang="en-US" sz="2800" b="1" baseline="30000" dirty="0">
                <a:ln w="11430"/>
                <a:solidFill>
                  <a:srgbClr val="FF34DB"/>
                </a:solidFill>
                <a:effectLst>
                  <a:outerShdw blurRad="50800" dist="39000" dir="5460000" algn="tl">
                    <a:srgbClr val="000000">
                      <a:alpha val="38000"/>
                    </a:srgbClr>
                  </a:outerShdw>
                </a:effectLst>
              </a:rPr>
              <a:t>th</a:t>
            </a:r>
            <a:r>
              <a:rPr lang="en-US" sz="2800" b="1" dirty="0">
                <a:ln w="11430"/>
                <a:solidFill>
                  <a:srgbClr val="FF34DB"/>
                </a:solidFill>
                <a:effectLst>
                  <a:outerShdw blurRad="50800" dist="39000" dir="5460000" algn="tl">
                    <a:srgbClr val="000000">
                      <a:alpha val="38000"/>
                    </a:srgbClr>
                  </a:outerShdw>
                </a:effectLst>
              </a:rPr>
              <a:t> Largest Planet) </a:t>
            </a: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rPr>
              <a:t>Closest to the sun</a:t>
            </a: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rPr>
              <a:t>Small rocky and covered with craters (like our moon)</a:t>
            </a: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rPr>
              <a:t>It has very little atmosphere</a:t>
            </a: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rPr>
              <a:t>No moons</a:t>
            </a: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hlinkClick r:id="rId3"/>
              </a:rPr>
              <a:t>http://www.brainpop.com/science/space/mercury/</a:t>
            </a:r>
            <a:endParaRPr lang="en-US" sz="2800" b="1" dirty="0">
              <a:ln w="11430"/>
              <a:solidFill>
                <a:srgbClr val="FF34DB"/>
              </a:solidFill>
              <a:effectLst>
                <a:outerShdw blurRad="50800" dist="39000" dir="5460000" algn="tl">
                  <a:srgbClr val="000000">
                    <a:alpha val="38000"/>
                  </a:srgbClr>
                </a:outerShdw>
              </a:effectLst>
            </a:endParaRPr>
          </a:p>
          <a:p>
            <a:pPr algn="ctr">
              <a:buFont typeface="Wingdings" charset="2"/>
              <a:buChar char="u"/>
            </a:pPr>
            <a:r>
              <a:rPr lang="en-US" sz="2800" b="1" dirty="0">
                <a:ln w="11430"/>
                <a:solidFill>
                  <a:srgbClr val="FF34DB"/>
                </a:solidFill>
                <a:effectLst>
                  <a:outerShdw blurRad="50800" dist="39000" dir="5460000" algn="tl">
                    <a:srgbClr val="000000">
                      <a:alpha val="38000"/>
                    </a:srgbClr>
                  </a:outerShdw>
                </a:effectLst>
                <a:hlinkClick r:id="rId4"/>
              </a:rPr>
              <a:t>http://www.youtube.com/watch?v=6KY-oB2i9lo</a:t>
            </a:r>
            <a:endParaRPr lang="en-US" sz="2800" b="1" dirty="0">
              <a:ln w="11430"/>
              <a:solidFill>
                <a:srgbClr val="FF34DB"/>
              </a:solidFill>
              <a:effectLst>
                <a:outerShdw blurRad="50800" dist="39000" dir="5460000" algn="tl">
                  <a:srgbClr val="000000">
                    <a:alpha val="38000"/>
                  </a:srgbClr>
                </a:outerShdw>
              </a:effectLst>
            </a:endParaRPr>
          </a:p>
          <a:p>
            <a:pPr algn="ctr">
              <a:buFont typeface="Wingdings" charset="2"/>
              <a:buChar char="u"/>
            </a:pPr>
            <a:endParaRPr lang="en-US" sz="2800" b="1" dirty="0">
              <a:ln w="11430"/>
              <a:solidFill>
                <a:srgbClr val="FF34DB"/>
              </a:solidFill>
              <a:effectLst>
                <a:outerShdw blurRad="50800" dist="39000" dir="5460000" algn="tl">
                  <a:srgbClr val="000000">
                    <a:alpha val="38000"/>
                  </a:srgbClr>
                </a:outerShdw>
              </a:effectLst>
            </a:endParaRPr>
          </a:p>
        </p:txBody>
      </p:sp>
      <p:sp>
        <p:nvSpPr>
          <p:cNvPr id="3" name="Title 2"/>
          <p:cNvSpPr>
            <a:spLocks noGrp="1"/>
          </p:cNvSpPr>
          <p:nvPr>
            <p:ph type="title"/>
          </p:nvPr>
        </p:nvSpPr>
        <p:spPr>
          <a:xfrm>
            <a:off x="777240" y="466400"/>
            <a:ext cx="7543800" cy="914400"/>
          </a:xfrm>
        </p:spPr>
        <p:txBody>
          <a:bodyPr/>
          <a:lstStyle/>
          <a:p>
            <a:pPr algn="ct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Mercury</a:t>
            </a:r>
          </a:p>
        </p:txBody>
      </p:sp>
    </p:spTree>
    <p:extLst>
      <p:ext uri="{BB962C8B-B14F-4D97-AF65-F5344CB8AC3E}">
        <p14:creationId xmlns:p14="http://schemas.microsoft.com/office/powerpoint/2010/main" val="165413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0px-Venus_glo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5"/>
            <a:ext cx="9144000" cy="7103477"/>
          </a:xfrm>
          <a:prstGeom prst="rect">
            <a:avLst/>
          </a:prstGeom>
        </p:spPr>
      </p:pic>
      <p:sp>
        <p:nvSpPr>
          <p:cNvPr id="2" name="Content Placeholder 1"/>
          <p:cNvSpPr>
            <a:spLocks noGrp="1"/>
          </p:cNvSpPr>
          <p:nvPr>
            <p:ph idx="1"/>
          </p:nvPr>
        </p:nvSpPr>
        <p:spPr>
          <a:xfrm>
            <a:off x="1618686" y="1493015"/>
            <a:ext cx="6096000" cy="4547688"/>
          </a:xfrm>
        </p:spPr>
        <p:txBody>
          <a:bodyPr>
            <a:normAutofit fontScale="70000" lnSpcReduction="20000"/>
          </a:bodyPr>
          <a:lstStyle/>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Second from the sun</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6</a:t>
            </a:r>
            <a:r>
              <a:rPr lang="en-US" sz="3200" b="1" baseline="30000" dirty="0">
                <a:effectLst>
                  <a:glow rad="228600">
                    <a:schemeClr val="accent2">
                      <a:satMod val="175000"/>
                      <a:alpha val="40000"/>
                    </a:schemeClr>
                  </a:glow>
                  <a:outerShdw blurRad="38100" dist="38100" dir="2700000" algn="tl">
                    <a:srgbClr val="000000">
                      <a:alpha val="43137"/>
                    </a:srgbClr>
                  </a:outerShdw>
                </a:effectLst>
              </a:rPr>
              <a:t>th</a:t>
            </a:r>
            <a:r>
              <a:rPr lang="en-US" sz="3200" b="1" dirty="0">
                <a:effectLst>
                  <a:glow rad="228600">
                    <a:schemeClr val="accent2">
                      <a:satMod val="175000"/>
                      <a:alpha val="40000"/>
                    </a:schemeClr>
                  </a:glow>
                  <a:outerShdw blurRad="38100" dist="38100" dir="2700000" algn="tl">
                    <a:srgbClr val="000000">
                      <a:alpha val="43137"/>
                    </a:srgbClr>
                  </a:outerShdw>
                </a:effectLst>
              </a:rPr>
              <a:t> Largest Planet</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Small and rocky</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No moons</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Thick atmosphere made up of CO2 (carbon dioxide)</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Several miles of thick sulfuric acid clouds that cover the planet</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Hottest planet in the solar system</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Temperature reach over 465 degrees Celsius</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No chance of life on Venus</a:t>
            </a:r>
          </a:p>
          <a:p>
            <a:pPr algn="ctr">
              <a:buFont typeface="Wingdings" charset="2"/>
              <a:buChar char="u"/>
            </a:pPr>
            <a:r>
              <a:rPr lang="en-US" sz="3200" b="1" dirty="0">
                <a:effectLst>
                  <a:glow rad="228600">
                    <a:schemeClr val="accent2">
                      <a:satMod val="175000"/>
                      <a:alpha val="40000"/>
                    </a:schemeClr>
                  </a:glow>
                  <a:outerShdw blurRad="38100" dist="38100" dir="2700000" algn="tl">
                    <a:srgbClr val="000000">
                      <a:alpha val="43137"/>
                    </a:srgbClr>
                  </a:outerShdw>
                </a:effectLst>
              </a:rPr>
              <a:t>http://</a:t>
            </a:r>
            <a:r>
              <a:rPr lang="en-US" sz="3200" b="1" dirty="0" err="1">
                <a:effectLst>
                  <a:glow rad="228600">
                    <a:schemeClr val="accent2">
                      <a:satMod val="175000"/>
                      <a:alpha val="40000"/>
                    </a:schemeClr>
                  </a:glow>
                  <a:outerShdw blurRad="38100" dist="38100" dir="2700000" algn="tl">
                    <a:srgbClr val="000000">
                      <a:alpha val="43137"/>
                    </a:srgbClr>
                  </a:outerShdw>
                </a:effectLst>
              </a:rPr>
              <a:t>www.brainpop.com</a:t>
            </a:r>
            <a:r>
              <a:rPr lang="en-US" sz="3200" b="1" dirty="0">
                <a:effectLst>
                  <a:glow rad="228600">
                    <a:schemeClr val="accent2">
                      <a:satMod val="175000"/>
                      <a:alpha val="40000"/>
                    </a:schemeClr>
                  </a:glow>
                  <a:outerShdw blurRad="38100" dist="38100" dir="2700000" algn="tl">
                    <a:srgbClr val="000000">
                      <a:alpha val="43137"/>
                    </a:srgbClr>
                  </a:outerShdw>
                </a:effectLst>
              </a:rPr>
              <a:t>/science/space/</a:t>
            </a:r>
            <a:r>
              <a:rPr lang="en-US" sz="3200" b="1" dirty="0" err="1">
                <a:effectLst>
                  <a:glow rad="228600">
                    <a:schemeClr val="accent2">
                      <a:satMod val="175000"/>
                      <a:alpha val="40000"/>
                    </a:schemeClr>
                  </a:glow>
                  <a:outerShdw blurRad="38100" dist="38100" dir="2700000" algn="tl">
                    <a:srgbClr val="000000">
                      <a:alpha val="43137"/>
                    </a:srgbClr>
                  </a:outerShdw>
                </a:effectLst>
              </a:rPr>
              <a:t>venus</a:t>
            </a:r>
            <a:r>
              <a:rPr lang="en-US" sz="3200" b="1" dirty="0">
                <a:effectLst>
                  <a:glow rad="228600">
                    <a:schemeClr val="accent2">
                      <a:satMod val="175000"/>
                      <a:alpha val="40000"/>
                    </a:schemeClr>
                  </a:glow>
                  <a:outerShdw blurRad="38100" dist="38100" dir="2700000" algn="tl">
                    <a:srgbClr val="000000">
                      <a:alpha val="43137"/>
                    </a:srgbClr>
                  </a:outerShdw>
                </a:effectLst>
              </a:rPr>
              <a:t>/</a:t>
            </a:r>
          </a:p>
          <a:p>
            <a:pPr marL="18288" indent="0" algn="ctr">
              <a:buNone/>
            </a:pPr>
            <a:r>
              <a:rPr lang="en-US" dirty="0">
                <a:hlinkClick r:id="rId3"/>
              </a:rPr>
              <a:t>http://www.youtube.com/watch?v=h8KrQuPklAw</a:t>
            </a:r>
            <a:endParaRPr lang="en-US" dirty="0"/>
          </a:p>
          <a:p>
            <a:pPr marL="18288" indent="0" algn="ctr">
              <a:buNone/>
            </a:pPr>
            <a:endParaRPr lang="en-US" dirty="0"/>
          </a:p>
        </p:txBody>
      </p:sp>
      <p:sp>
        <p:nvSpPr>
          <p:cNvPr id="3" name="Title 2"/>
          <p:cNvSpPr>
            <a:spLocks noGrp="1"/>
          </p:cNvSpPr>
          <p:nvPr>
            <p:ph type="title"/>
          </p:nvPr>
        </p:nvSpPr>
        <p:spPr>
          <a:xfrm>
            <a:off x="777240" y="363434"/>
            <a:ext cx="7543800" cy="914400"/>
          </a:xfrm>
        </p:spPr>
        <p:txBody>
          <a:bodyPr/>
          <a:lstStyle/>
          <a:p>
            <a:pPr algn="ctr"/>
            <a:r>
              <a:rPr lang="en-US"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Venus</a:t>
            </a:r>
          </a:p>
        </p:txBody>
      </p:sp>
    </p:spTree>
    <p:extLst>
      <p:ext uri="{BB962C8B-B14F-4D97-AF65-F5344CB8AC3E}">
        <p14:creationId xmlns:p14="http://schemas.microsoft.com/office/powerpoint/2010/main" val="195862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448" y="0"/>
            <a:ext cx="9275448" cy="6858000"/>
          </a:xfrm>
          <a:prstGeom prst="rect">
            <a:avLst/>
          </a:prstGeom>
        </p:spPr>
      </p:pic>
      <p:sp>
        <p:nvSpPr>
          <p:cNvPr id="2" name="Content Placeholder 1"/>
          <p:cNvSpPr>
            <a:spLocks noGrp="1"/>
          </p:cNvSpPr>
          <p:nvPr>
            <p:ph idx="1"/>
          </p:nvPr>
        </p:nvSpPr>
        <p:spPr>
          <a:xfrm>
            <a:off x="1412721" y="1397962"/>
            <a:ext cx="6096000" cy="4951105"/>
          </a:xfrm>
        </p:spPr>
        <p:txBody>
          <a:bodyPr>
            <a:normAutofit fontScale="92500" lnSpcReduction="20000"/>
          </a:bodyPr>
          <a:lstStyle/>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Third planet from the sun</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5</a:t>
            </a:r>
            <a:r>
              <a:rPr lang="en-US" sz="2800" b="1" baseline="30000" dirty="0">
                <a:solidFill>
                  <a:srgbClr val="FF0000"/>
                </a:solidFill>
                <a:effectLst>
                  <a:glow rad="228600">
                    <a:schemeClr val="accent2">
                      <a:satMod val="175000"/>
                      <a:alpha val="40000"/>
                    </a:schemeClr>
                  </a:glow>
                  <a:outerShdw blurRad="38100" dist="38100" dir="2700000" algn="tl">
                    <a:srgbClr val="000000">
                      <a:alpha val="43137"/>
                    </a:srgbClr>
                  </a:outerShdw>
                </a:effectLst>
              </a:rPr>
              <a:t>th</a:t>
            </a: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 Largest Planet</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A consistent flow of heat and light from sun heating the atmosphere</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Small and rocky</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Surface of rock and water</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Only planet to support life</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rPr>
              <a:t>One moon</a:t>
            </a: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hlinkClick r:id="rId3"/>
              </a:rPr>
              <a:t>http://www.brainpop.com/science/earthsystem/earth/</a:t>
            </a:r>
            <a:endPar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endParaRPr>
          </a:p>
          <a:p>
            <a:pPr>
              <a:buFont typeface="Wingdings" charset="2"/>
              <a:buChar char="u"/>
            </a:pPr>
            <a:r>
              <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hlinkClick r:id="rId4"/>
              </a:rPr>
              <a:t>http://www.youtube.com/watch?v=YMY_-xYmJvE</a:t>
            </a:r>
            <a:endPar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endParaRPr>
          </a:p>
          <a:p>
            <a:pPr>
              <a:buFont typeface="Wingdings" charset="2"/>
              <a:buChar char="u"/>
            </a:pPr>
            <a:endPar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endParaRPr>
          </a:p>
          <a:p>
            <a:pPr>
              <a:buFont typeface="Wingdings" charset="2"/>
              <a:buChar char="u"/>
            </a:pPr>
            <a:endParaRPr lang="en-US" sz="2800" b="1" dirty="0">
              <a:solidFill>
                <a:srgbClr val="FF0000"/>
              </a:solidFill>
              <a:effectLst>
                <a:glow rad="228600">
                  <a:schemeClr val="accent2">
                    <a:satMod val="175000"/>
                    <a:alpha val="40000"/>
                  </a:schemeClr>
                </a:glow>
                <a:outerShdw blurRad="38100" dist="38100" dir="2700000" algn="tl">
                  <a:srgbClr val="000000">
                    <a:alpha val="43137"/>
                  </a:srgbClr>
                </a:outerShdw>
              </a:effectLst>
            </a:endParaRPr>
          </a:p>
        </p:txBody>
      </p:sp>
      <p:sp>
        <p:nvSpPr>
          <p:cNvPr id="3" name="Title 2"/>
          <p:cNvSpPr>
            <a:spLocks noGrp="1"/>
          </p:cNvSpPr>
          <p:nvPr>
            <p:ph type="title"/>
          </p:nvPr>
        </p:nvSpPr>
        <p:spPr>
          <a:xfrm>
            <a:off x="914550" y="40135"/>
            <a:ext cx="7543800" cy="914400"/>
          </a:xfrm>
        </p:spPr>
        <p:txBody>
          <a:bodyPr/>
          <a:lstStyle/>
          <a:p>
            <a:pPr algn="ctr"/>
            <a:r>
              <a:rPr lang="en-US" b="1" u="sng" dirty="0">
                <a:solidFill>
                  <a:srgbClr val="FF0000"/>
                </a:solidFill>
              </a:rPr>
              <a:t>Earth</a:t>
            </a:r>
          </a:p>
        </p:txBody>
      </p:sp>
    </p:spTree>
    <p:extLst>
      <p:ext uri="{BB962C8B-B14F-4D97-AF65-F5344CB8AC3E}">
        <p14:creationId xmlns:p14="http://schemas.microsoft.com/office/powerpoint/2010/main" val="172057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1223"/>
            <a:ext cx="9143999" cy="7283557"/>
          </a:xfrm>
          <a:prstGeom prst="rect">
            <a:avLst/>
          </a:prstGeom>
        </p:spPr>
      </p:pic>
      <p:sp>
        <p:nvSpPr>
          <p:cNvPr id="2" name="Content Placeholder 1"/>
          <p:cNvSpPr>
            <a:spLocks noGrp="1"/>
          </p:cNvSpPr>
          <p:nvPr>
            <p:ph idx="1"/>
          </p:nvPr>
        </p:nvSpPr>
        <p:spPr>
          <a:xfrm>
            <a:off x="1532869" y="1578178"/>
            <a:ext cx="6096000" cy="3657599"/>
          </a:xfrm>
        </p:spPr>
        <p:txBody>
          <a:bodyPr>
            <a:noAutofit/>
          </a:bodyPr>
          <a:lstStyle/>
          <a:p>
            <a:pPr algn="ctr">
              <a:buFont typeface="Wingdings" charset="2"/>
              <a:buChar char="u"/>
            </a:pPr>
            <a:r>
              <a:rPr lang="en-US" sz="2800" b="1" dirty="0">
                <a:solidFill>
                  <a:srgbClr val="3366FF"/>
                </a:solidFill>
              </a:rPr>
              <a:t>Fourth planet from the sun</a:t>
            </a:r>
          </a:p>
          <a:p>
            <a:pPr algn="ctr">
              <a:buFont typeface="Wingdings" charset="2"/>
              <a:buChar char="u"/>
            </a:pPr>
            <a:r>
              <a:rPr lang="en-US" sz="2800" b="1" dirty="0">
                <a:solidFill>
                  <a:srgbClr val="3366FF"/>
                </a:solidFill>
              </a:rPr>
              <a:t>7</a:t>
            </a:r>
            <a:r>
              <a:rPr lang="en-US" sz="2800" b="1" baseline="30000" dirty="0">
                <a:solidFill>
                  <a:srgbClr val="3366FF"/>
                </a:solidFill>
              </a:rPr>
              <a:t>th</a:t>
            </a:r>
            <a:r>
              <a:rPr lang="en-US" sz="2800" b="1" dirty="0">
                <a:solidFill>
                  <a:srgbClr val="3366FF"/>
                </a:solidFill>
              </a:rPr>
              <a:t> Largest planet</a:t>
            </a:r>
          </a:p>
          <a:p>
            <a:pPr algn="ctr">
              <a:buFont typeface="Wingdings" charset="2"/>
              <a:buChar char="u"/>
            </a:pPr>
            <a:r>
              <a:rPr lang="en-US" sz="2800" b="1" dirty="0">
                <a:solidFill>
                  <a:srgbClr val="3366FF"/>
                </a:solidFill>
              </a:rPr>
              <a:t>Icecaps on both of its poles</a:t>
            </a:r>
          </a:p>
          <a:p>
            <a:pPr algn="ctr">
              <a:buFont typeface="Wingdings" charset="2"/>
              <a:buChar char="u"/>
            </a:pPr>
            <a:r>
              <a:rPr lang="en-US" sz="2800" b="1" dirty="0">
                <a:solidFill>
                  <a:srgbClr val="3366FF"/>
                </a:solidFill>
              </a:rPr>
              <a:t>Many strong wind and dust storms in atmosphere</a:t>
            </a:r>
          </a:p>
          <a:p>
            <a:pPr algn="ctr">
              <a:buFont typeface="Wingdings" charset="2"/>
              <a:buChar char="u"/>
            </a:pPr>
            <a:r>
              <a:rPr lang="en-US" sz="2800" b="1" dirty="0">
                <a:solidFill>
                  <a:srgbClr val="3366FF"/>
                </a:solidFill>
              </a:rPr>
              <a:t>Surface is covered in iron-rich dust (red appearance)</a:t>
            </a:r>
          </a:p>
          <a:p>
            <a:pPr algn="ctr">
              <a:buFont typeface="Wingdings" charset="2"/>
              <a:buChar char="u"/>
            </a:pPr>
            <a:r>
              <a:rPr lang="en-US" sz="2800" b="1" dirty="0">
                <a:solidFill>
                  <a:srgbClr val="3366FF"/>
                </a:solidFill>
              </a:rPr>
              <a:t> 2 little moons very close to the surface</a:t>
            </a:r>
          </a:p>
          <a:p>
            <a:pPr algn="ctr">
              <a:buFont typeface="Wingdings" charset="2"/>
              <a:buChar char="u"/>
            </a:pPr>
            <a:r>
              <a:rPr lang="en-US" sz="1200" b="1" dirty="0">
                <a:solidFill>
                  <a:srgbClr val="3366FF"/>
                </a:solidFill>
                <a:hlinkClick r:id="rId3"/>
              </a:rPr>
              <a:t>http://www.brainpop.com/science/space/mars/</a:t>
            </a:r>
            <a:endParaRPr lang="en-US" sz="1200" b="1" dirty="0">
              <a:solidFill>
                <a:srgbClr val="3366FF"/>
              </a:solidFill>
            </a:endParaRPr>
          </a:p>
          <a:p>
            <a:pPr algn="ctr">
              <a:buFont typeface="Wingdings" charset="2"/>
              <a:buChar char="u"/>
            </a:pPr>
            <a:r>
              <a:rPr lang="en-US" sz="1200" b="1" dirty="0">
                <a:solidFill>
                  <a:srgbClr val="3366FF"/>
                </a:solidFill>
                <a:hlinkClick r:id="rId4"/>
              </a:rPr>
              <a:t>http://www.youtube.com/watch?v=IEDqqy5IRFU</a:t>
            </a:r>
            <a:endParaRPr lang="en-US" sz="1200" b="1" dirty="0">
              <a:solidFill>
                <a:srgbClr val="3366FF"/>
              </a:solidFill>
            </a:endParaRPr>
          </a:p>
          <a:p>
            <a:pPr algn="ctr">
              <a:buFont typeface="Wingdings" charset="2"/>
              <a:buChar char="u"/>
            </a:pPr>
            <a:r>
              <a:rPr lang="en-US" sz="1200" b="1" dirty="0">
                <a:solidFill>
                  <a:srgbClr val="3366FF"/>
                </a:solidFill>
                <a:hlinkClick r:id="rId5"/>
              </a:rPr>
              <a:t>http://www.youtube.com/watch?v=7gV7LX0tLDw</a:t>
            </a:r>
            <a:endParaRPr lang="en-US" sz="1200" b="1" dirty="0">
              <a:solidFill>
                <a:srgbClr val="3366FF"/>
              </a:solidFill>
            </a:endParaRPr>
          </a:p>
          <a:p>
            <a:pPr algn="ctr">
              <a:buFont typeface="Wingdings" charset="2"/>
              <a:buChar char="u"/>
            </a:pPr>
            <a:endParaRPr lang="en-US" sz="1200" b="1" dirty="0">
              <a:solidFill>
                <a:srgbClr val="3366FF"/>
              </a:solidFill>
            </a:endParaRPr>
          </a:p>
          <a:p>
            <a:pPr algn="ctr">
              <a:buFont typeface="Wingdings" charset="2"/>
              <a:buChar char="u"/>
            </a:pPr>
            <a:endParaRPr lang="en-US" sz="2800" b="1" dirty="0">
              <a:solidFill>
                <a:srgbClr val="3366FF"/>
              </a:solidFill>
            </a:endParaRPr>
          </a:p>
        </p:txBody>
      </p:sp>
      <p:sp>
        <p:nvSpPr>
          <p:cNvPr id="3" name="Title 2"/>
          <p:cNvSpPr>
            <a:spLocks noGrp="1"/>
          </p:cNvSpPr>
          <p:nvPr>
            <p:ph type="title"/>
          </p:nvPr>
        </p:nvSpPr>
        <p:spPr>
          <a:xfrm>
            <a:off x="777240" y="228601"/>
            <a:ext cx="7543800" cy="914400"/>
          </a:xfrm>
        </p:spPr>
        <p:txBody>
          <a:bodyPr/>
          <a:lstStyle/>
          <a:p>
            <a:pPr algn="ctr"/>
            <a:r>
              <a:rPr lang="en-US" b="1" u="sng" dirty="0">
                <a:solidFill>
                  <a:srgbClr val="FF0000"/>
                </a:solidFill>
              </a:rPr>
              <a:t>Mars</a:t>
            </a:r>
          </a:p>
        </p:txBody>
      </p:sp>
    </p:spTree>
    <p:extLst>
      <p:ext uri="{BB962C8B-B14F-4D97-AF65-F5344CB8AC3E}">
        <p14:creationId xmlns:p14="http://schemas.microsoft.com/office/powerpoint/2010/main" val="2731740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435"/>
            <a:ext cx="9144000" cy="6864435"/>
          </a:xfrm>
          <a:prstGeom prst="rect">
            <a:avLst/>
          </a:prstGeom>
        </p:spPr>
      </p:pic>
      <p:sp>
        <p:nvSpPr>
          <p:cNvPr id="2" name="Content Placeholder 1"/>
          <p:cNvSpPr>
            <a:spLocks noGrp="1"/>
          </p:cNvSpPr>
          <p:nvPr>
            <p:ph idx="1"/>
          </p:nvPr>
        </p:nvSpPr>
        <p:spPr>
          <a:xfrm>
            <a:off x="1515705" y="1526694"/>
            <a:ext cx="6096000" cy="3657599"/>
          </a:xfrm>
        </p:spPr>
        <p:txBody>
          <a:bodyPr>
            <a:noAutofit/>
          </a:bodyPr>
          <a:lstStyle/>
          <a:p>
            <a:pPr marL="18288" indent="0" algn="ctr">
              <a:buNone/>
            </a:pPr>
            <a:r>
              <a:rPr lang="en-US" sz="2800" b="1" dirty="0">
                <a:solidFill>
                  <a:srgbClr val="FF0000"/>
                </a:solidFill>
              </a:rPr>
              <a:t>This is found between the inner planets and the outer planets. It is a compilation of rocks, ices and metal. Some scientists believe these pieces are parts left over from the original formation of our solar system. The asteroid belt also orbits the sun, just like the other planets. </a:t>
            </a:r>
          </a:p>
        </p:txBody>
      </p:sp>
      <p:sp>
        <p:nvSpPr>
          <p:cNvPr id="3" name="Title 2"/>
          <p:cNvSpPr>
            <a:spLocks noGrp="1"/>
          </p:cNvSpPr>
          <p:nvPr>
            <p:ph type="title"/>
          </p:nvPr>
        </p:nvSpPr>
        <p:spPr>
          <a:xfrm>
            <a:off x="914550" y="380595"/>
            <a:ext cx="7543800" cy="914400"/>
          </a:xfrm>
        </p:spPr>
        <p:txBody>
          <a:bodyPr/>
          <a:lstStyle/>
          <a:p>
            <a:pPr algn="ctr"/>
            <a:r>
              <a:rPr lang="en-US" b="1" dirty="0">
                <a:solidFill>
                  <a:srgbClr val="FF0000"/>
                </a:solidFill>
              </a:rPr>
              <a:t>ASTEROID BELT</a:t>
            </a:r>
          </a:p>
        </p:txBody>
      </p:sp>
    </p:spTree>
    <p:extLst>
      <p:ext uri="{BB962C8B-B14F-4D97-AF65-F5344CB8AC3E}">
        <p14:creationId xmlns:p14="http://schemas.microsoft.com/office/powerpoint/2010/main" val="2028200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3014" y="1972883"/>
            <a:ext cx="6096000" cy="3657599"/>
          </a:xfrm>
        </p:spPr>
        <p:txBody>
          <a:bodyPr/>
          <a:lstStyle/>
          <a:p>
            <a:pPr marL="18288" indent="0" algn="ctr">
              <a:buNone/>
            </a:pPr>
            <a:r>
              <a:rPr lang="en-US" dirty="0"/>
              <a:t>Are on the other side of the asteroid belt from the inner planets. They are also referred to as the GAS GIANTS. They are much larger then the inner planets and are mostly made up of gases.</a:t>
            </a:r>
          </a:p>
          <a:p>
            <a:pPr marL="18288" indent="0" algn="ctr">
              <a:buNone/>
            </a:pPr>
            <a:r>
              <a:rPr lang="en-US" dirty="0"/>
              <a:t>DO YOU KNOW WHAT THEY ARE??</a:t>
            </a:r>
          </a:p>
        </p:txBody>
      </p:sp>
      <p:sp>
        <p:nvSpPr>
          <p:cNvPr id="3" name="Title 2"/>
          <p:cNvSpPr>
            <a:spLocks noGrp="1"/>
          </p:cNvSpPr>
          <p:nvPr>
            <p:ph type="title"/>
          </p:nvPr>
        </p:nvSpPr>
        <p:spPr>
          <a:xfrm>
            <a:off x="850766" y="363433"/>
            <a:ext cx="7543800" cy="914400"/>
          </a:xfrm>
        </p:spPr>
        <p:txBody>
          <a:bodyPr/>
          <a:lstStyle/>
          <a:p>
            <a:pPr algn="ctr"/>
            <a:r>
              <a:rPr lang="en-US" dirty="0"/>
              <a:t>The Outer Planets</a:t>
            </a:r>
          </a:p>
        </p:txBody>
      </p:sp>
    </p:spTree>
    <p:extLst>
      <p:ext uri="{BB962C8B-B14F-4D97-AF65-F5344CB8AC3E}">
        <p14:creationId xmlns:p14="http://schemas.microsoft.com/office/powerpoint/2010/main" val="1164601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8286" cy="6858000"/>
          </a:xfrm>
          <a:prstGeom prst="rect">
            <a:avLst/>
          </a:prstGeom>
        </p:spPr>
      </p:pic>
      <p:sp>
        <p:nvSpPr>
          <p:cNvPr id="2" name="Content Placeholder 1"/>
          <p:cNvSpPr>
            <a:spLocks noGrp="1"/>
          </p:cNvSpPr>
          <p:nvPr>
            <p:ph idx="1"/>
          </p:nvPr>
        </p:nvSpPr>
        <p:spPr>
          <a:xfrm>
            <a:off x="1641143" y="1733397"/>
            <a:ext cx="6096000" cy="3948568"/>
          </a:xfrm>
        </p:spPr>
        <p:txBody>
          <a:bodyPr>
            <a:noAutofit/>
          </a:bodyPr>
          <a:lstStyle/>
          <a:p>
            <a:pPr algn="ctr">
              <a:buFont typeface="Wingdings" charset="2"/>
              <a:buChar char="u"/>
            </a:pPr>
            <a:r>
              <a:rPr lang="en-US" sz="2800" b="1" dirty="0">
                <a:solidFill>
                  <a:srgbClr val="FFFF00"/>
                </a:solidFill>
              </a:rPr>
              <a:t>Fifth planet from the sun</a:t>
            </a:r>
          </a:p>
          <a:p>
            <a:pPr algn="ctr">
              <a:buFont typeface="Wingdings" charset="2"/>
              <a:buChar char="u"/>
            </a:pPr>
            <a:r>
              <a:rPr lang="en-US" sz="2800" b="1" dirty="0">
                <a:solidFill>
                  <a:srgbClr val="FFFF00"/>
                </a:solidFill>
              </a:rPr>
              <a:t>Largest of the planets (1</a:t>
            </a:r>
            <a:r>
              <a:rPr lang="en-US" sz="2800" b="1" baseline="30000" dirty="0">
                <a:solidFill>
                  <a:srgbClr val="FFFF00"/>
                </a:solidFill>
              </a:rPr>
              <a:t>st</a:t>
            </a:r>
            <a:r>
              <a:rPr lang="en-US" sz="2800" b="1" dirty="0">
                <a:solidFill>
                  <a:srgbClr val="FFFF00"/>
                </a:solidFill>
              </a:rPr>
              <a:t>)</a:t>
            </a:r>
          </a:p>
          <a:p>
            <a:pPr algn="ctr">
              <a:buFont typeface="Wingdings" charset="2"/>
              <a:buChar char="u"/>
            </a:pPr>
            <a:r>
              <a:rPr lang="en-US" sz="2800" b="1" dirty="0">
                <a:solidFill>
                  <a:srgbClr val="FFFF00"/>
                </a:solidFill>
              </a:rPr>
              <a:t>90% hydrogen</a:t>
            </a:r>
          </a:p>
          <a:p>
            <a:pPr algn="ctr">
              <a:buFont typeface="Wingdings" charset="2"/>
              <a:buChar char="u"/>
            </a:pPr>
            <a:r>
              <a:rPr lang="en-US" sz="2800" b="1" dirty="0">
                <a:solidFill>
                  <a:srgbClr val="FFFF00"/>
                </a:solidFill>
              </a:rPr>
              <a:t>10% helium</a:t>
            </a:r>
          </a:p>
          <a:p>
            <a:pPr algn="ctr">
              <a:buFont typeface="Wingdings" charset="2"/>
              <a:buChar char="u"/>
            </a:pPr>
            <a:r>
              <a:rPr lang="en-US" sz="2800" b="1" dirty="0">
                <a:solidFill>
                  <a:srgbClr val="FFFF00"/>
                </a:solidFill>
              </a:rPr>
              <a:t>1000X bigger than Earth</a:t>
            </a:r>
          </a:p>
          <a:p>
            <a:pPr algn="ctr">
              <a:buFont typeface="Wingdings" charset="2"/>
              <a:buChar char="u"/>
            </a:pPr>
            <a:r>
              <a:rPr lang="en-US" sz="2800" b="1" dirty="0">
                <a:solidFill>
                  <a:srgbClr val="FFFF00"/>
                </a:solidFill>
              </a:rPr>
              <a:t>Has a great RED spot, thought to be a storm</a:t>
            </a:r>
          </a:p>
          <a:p>
            <a:pPr algn="ctr">
              <a:buFont typeface="Wingdings" charset="2"/>
              <a:buChar char="u"/>
            </a:pPr>
            <a:r>
              <a:rPr lang="en-US" sz="2800" b="1" dirty="0">
                <a:solidFill>
                  <a:srgbClr val="FFFF00"/>
                </a:solidFill>
              </a:rPr>
              <a:t>Because of it’s size it has a huge gravitation pull, attracting small bodies from space into it’s orbit. </a:t>
            </a:r>
          </a:p>
          <a:p>
            <a:pPr algn="ctr">
              <a:buFont typeface="Wingdings" charset="2"/>
              <a:buChar char="u"/>
            </a:pPr>
            <a:r>
              <a:rPr lang="en-US" sz="2800" b="1" dirty="0">
                <a:solidFill>
                  <a:srgbClr val="FFFF00"/>
                </a:solidFill>
              </a:rPr>
              <a:t>63 moons (maybe more)</a:t>
            </a:r>
          </a:p>
          <a:p>
            <a:pPr algn="ctr">
              <a:buFont typeface="Wingdings" charset="2"/>
              <a:buChar char="u"/>
            </a:pPr>
            <a:r>
              <a:rPr lang="en-US" sz="1800" b="1" dirty="0">
                <a:solidFill>
                  <a:srgbClr val="FFFF00"/>
                </a:solidFill>
                <a:hlinkClick r:id="rId3"/>
              </a:rPr>
              <a:t>http://www.brainpop.com/science/space/jupiter/</a:t>
            </a:r>
            <a:endParaRPr lang="en-US" sz="1800" b="1" dirty="0">
              <a:solidFill>
                <a:srgbClr val="FFFF00"/>
              </a:solidFill>
            </a:endParaRPr>
          </a:p>
          <a:p>
            <a:pPr algn="ctr">
              <a:buFont typeface="Wingdings" charset="2"/>
              <a:buChar char="u"/>
            </a:pPr>
            <a:r>
              <a:rPr lang="en-US" sz="1800" b="1" dirty="0">
                <a:solidFill>
                  <a:srgbClr val="FFFF00"/>
                </a:solidFill>
                <a:hlinkClick r:id="rId4"/>
              </a:rPr>
              <a:t>http://www.youtube.com/watch?v=c-RR5mTSKmQ</a:t>
            </a:r>
            <a:endParaRPr lang="en-US" sz="1800" b="1" dirty="0">
              <a:solidFill>
                <a:srgbClr val="FFFF00"/>
              </a:solidFill>
            </a:endParaRPr>
          </a:p>
          <a:p>
            <a:pPr algn="ctr">
              <a:buFont typeface="Wingdings" charset="2"/>
              <a:buChar char="u"/>
            </a:pPr>
            <a:endParaRPr lang="en-US" sz="1800" b="1" dirty="0">
              <a:solidFill>
                <a:srgbClr val="FFFF00"/>
              </a:solidFill>
            </a:endParaRPr>
          </a:p>
        </p:txBody>
      </p:sp>
      <p:sp>
        <p:nvSpPr>
          <p:cNvPr id="3" name="Title 2"/>
          <p:cNvSpPr>
            <a:spLocks noGrp="1"/>
          </p:cNvSpPr>
          <p:nvPr>
            <p:ph type="title"/>
          </p:nvPr>
        </p:nvSpPr>
        <p:spPr>
          <a:xfrm>
            <a:off x="777240" y="13775"/>
            <a:ext cx="7543800" cy="752144"/>
          </a:xfrm>
        </p:spPr>
        <p:txBody>
          <a:bodyPr/>
          <a:lstStyle/>
          <a:p>
            <a:pPr algn="ctr"/>
            <a:r>
              <a:rPr lang="en-US" dirty="0"/>
              <a:t>Jupiter</a:t>
            </a:r>
          </a:p>
        </p:txBody>
      </p:sp>
    </p:spTree>
    <p:extLst>
      <p:ext uri="{BB962C8B-B14F-4D97-AF65-F5344CB8AC3E}">
        <p14:creationId xmlns:p14="http://schemas.microsoft.com/office/powerpoint/2010/main" val="2752990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tur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 y="-171611"/>
            <a:ext cx="9224086" cy="7029611"/>
          </a:xfrm>
          <a:prstGeom prst="rect">
            <a:avLst/>
          </a:prstGeom>
        </p:spPr>
      </p:pic>
      <p:sp>
        <p:nvSpPr>
          <p:cNvPr id="2" name="Content Placeholder 1"/>
          <p:cNvSpPr>
            <a:spLocks noGrp="1"/>
          </p:cNvSpPr>
          <p:nvPr>
            <p:ph idx="1"/>
          </p:nvPr>
        </p:nvSpPr>
        <p:spPr>
          <a:xfrm>
            <a:off x="1670178" y="1646822"/>
            <a:ext cx="6096000" cy="4561154"/>
          </a:xfrm>
        </p:spPr>
        <p:txBody>
          <a:bodyPr>
            <a:normAutofit fontScale="77500" lnSpcReduction="20000"/>
          </a:bodyPr>
          <a:lstStyle/>
          <a:p>
            <a:pPr algn="ctr">
              <a:buFont typeface="Wingdings" charset="2"/>
              <a:buChar char="u"/>
            </a:pPr>
            <a:r>
              <a:rPr lang="en-US" sz="3000" b="1" dirty="0">
                <a:solidFill>
                  <a:srgbClr val="FF34DB"/>
                </a:solidFill>
              </a:rPr>
              <a:t>Sixth planet from the sun</a:t>
            </a:r>
          </a:p>
          <a:p>
            <a:pPr algn="ctr">
              <a:buFont typeface="Wingdings" charset="2"/>
              <a:buChar char="u"/>
            </a:pPr>
            <a:r>
              <a:rPr lang="en-US" sz="3000" b="1" dirty="0">
                <a:solidFill>
                  <a:srgbClr val="FF34DB"/>
                </a:solidFill>
              </a:rPr>
              <a:t>2nd largest planet</a:t>
            </a:r>
          </a:p>
          <a:p>
            <a:pPr algn="ctr">
              <a:buFont typeface="Wingdings" charset="2"/>
              <a:buChar char="u"/>
            </a:pPr>
            <a:r>
              <a:rPr lang="en-US" sz="3000" b="1" dirty="0">
                <a:solidFill>
                  <a:srgbClr val="FF34DB"/>
                </a:solidFill>
              </a:rPr>
              <a:t>Made up of materials are lighter than water</a:t>
            </a:r>
          </a:p>
          <a:p>
            <a:pPr algn="ctr">
              <a:buFont typeface="Wingdings" charset="2"/>
              <a:buChar char="u"/>
            </a:pPr>
            <a:r>
              <a:rPr lang="en-US" sz="3000" b="1" dirty="0">
                <a:solidFill>
                  <a:srgbClr val="FF34DB"/>
                </a:solidFill>
              </a:rPr>
              <a:t>75% hydrogen</a:t>
            </a:r>
          </a:p>
          <a:p>
            <a:pPr algn="ctr">
              <a:buFont typeface="Wingdings" charset="2"/>
              <a:buChar char="u"/>
            </a:pPr>
            <a:r>
              <a:rPr lang="en-US" sz="3000" b="1" dirty="0">
                <a:solidFill>
                  <a:srgbClr val="FF34DB"/>
                </a:solidFill>
              </a:rPr>
              <a:t>25% helium</a:t>
            </a:r>
          </a:p>
          <a:p>
            <a:pPr algn="ctr">
              <a:buFont typeface="Wingdings" charset="2"/>
              <a:buChar char="u"/>
            </a:pPr>
            <a:r>
              <a:rPr lang="en-US" sz="3000" b="1" dirty="0">
                <a:solidFill>
                  <a:srgbClr val="FF34DB"/>
                </a:solidFill>
              </a:rPr>
              <a:t>Most rings are frozen water but some are rocks covered in ice</a:t>
            </a:r>
          </a:p>
          <a:p>
            <a:pPr algn="ctr">
              <a:buFont typeface="Wingdings" charset="2"/>
              <a:buChar char="u"/>
            </a:pPr>
            <a:r>
              <a:rPr lang="en-US" sz="3000" b="1" dirty="0">
                <a:solidFill>
                  <a:srgbClr val="FF34DB"/>
                </a:solidFill>
              </a:rPr>
              <a:t>61 moons</a:t>
            </a:r>
          </a:p>
          <a:p>
            <a:pPr algn="ctr">
              <a:buFont typeface="Wingdings" charset="2"/>
              <a:buChar char="u"/>
            </a:pPr>
            <a:r>
              <a:rPr lang="en-US" sz="3000" b="1" dirty="0">
                <a:solidFill>
                  <a:srgbClr val="FF34DB"/>
                </a:solidFill>
                <a:hlinkClick r:id="rId3"/>
              </a:rPr>
              <a:t>http://www.brainpop.com/science/space/saturn/</a:t>
            </a:r>
            <a:endParaRPr lang="en-US" sz="3000" b="1" dirty="0">
              <a:solidFill>
                <a:srgbClr val="FF34DB"/>
              </a:solidFill>
            </a:endParaRPr>
          </a:p>
          <a:p>
            <a:pPr algn="ctr">
              <a:buFont typeface="Wingdings" charset="2"/>
              <a:buChar char="u"/>
            </a:pPr>
            <a:r>
              <a:rPr lang="en-US" sz="3000" b="1" dirty="0">
                <a:solidFill>
                  <a:srgbClr val="FF34DB"/>
                </a:solidFill>
                <a:hlinkClick r:id="rId4"/>
              </a:rPr>
              <a:t>http://www.youtube.com/watch?v=i3pEd6a2XTA</a:t>
            </a:r>
            <a:endParaRPr lang="en-US" sz="3000" b="1" dirty="0">
              <a:solidFill>
                <a:srgbClr val="FF34DB"/>
              </a:solidFill>
            </a:endParaRPr>
          </a:p>
          <a:p>
            <a:pPr algn="ctr">
              <a:buFont typeface="Wingdings" charset="2"/>
              <a:buChar char="u"/>
            </a:pPr>
            <a:endParaRPr lang="en-US" sz="3000" b="1" dirty="0">
              <a:solidFill>
                <a:srgbClr val="FF34DB"/>
              </a:solidFill>
            </a:endParaRPr>
          </a:p>
          <a:p>
            <a:pPr algn="ctr">
              <a:buFont typeface="Wingdings" charset="2"/>
              <a:buChar char="u"/>
            </a:pPr>
            <a:endParaRPr lang="en-US" dirty="0"/>
          </a:p>
        </p:txBody>
      </p:sp>
      <p:sp>
        <p:nvSpPr>
          <p:cNvPr id="3" name="Title 2"/>
          <p:cNvSpPr>
            <a:spLocks noGrp="1"/>
          </p:cNvSpPr>
          <p:nvPr>
            <p:ph type="title"/>
          </p:nvPr>
        </p:nvSpPr>
        <p:spPr>
          <a:xfrm>
            <a:off x="685800" y="228601"/>
            <a:ext cx="7543800" cy="914400"/>
          </a:xfrm>
        </p:spPr>
        <p:txBody>
          <a:bodyPr/>
          <a:lstStyle/>
          <a:p>
            <a:pPr algn="ctr"/>
            <a:r>
              <a:rPr lang="en-US" dirty="0"/>
              <a:t>Saturn</a:t>
            </a:r>
          </a:p>
        </p:txBody>
      </p:sp>
    </p:spTree>
    <p:extLst>
      <p:ext uri="{BB962C8B-B14F-4D97-AF65-F5344CB8AC3E}">
        <p14:creationId xmlns:p14="http://schemas.microsoft.com/office/powerpoint/2010/main" val="6946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ranus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0680"/>
            <a:ext cx="9144000" cy="8488680"/>
          </a:xfrm>
          <a:prstGeom prst="rect">
            <a:avLst/>
          </a:prstGeom>
        </p:spPr>
      </p:pic>
      <p:sp>
        <p:nvSpPr>
          <p:cNvPr id="2" name="Content Placeholder 1"/>
          <p:cNvSpPr>
            <a:spLocks noGrp="1"/>
          </p:cNvSpPr>
          <p:nvPr>
            <p:ph idx="1"/>
          </p:nvPr>
        </p:nvSpPr>
        <p:spPr>
          <a:xfrm>
            <a:off x="1584359" y="1698305"/>
            <a:ext cx="6096000" cy="3657599"/>
          </a:xfrm>
        </p:spPr>
        <p:txBody>
          <a:bodyPr>
            <a:normAutofit fontScale="92500" lnSpcReduction="10000"/>
          </a:bodyPr>
          <a:lstStyle/>
          <a:p>
            <a:pPr algn="ctr">
              <a:buFont typeface="Wingdings" charset="2"/>
              <a:buChar char="u"/>
            </a:pPr>
            <a:r>
              <a:rPr lang="en-US" sz="2800" b="1" dirty="0">
                <a:solidFill>
                  <a:srgbClr val="1EFF12"/>
                </a:solidFill>
              </a:rPr>
              <a:t>Seventh planet from the sun</a:t>
            </a:r>
          </a:p>
          <a:p>
            <a:pPr algn="ctr">
              <a:buFont typeface="Wingdings" charset="2"/>
              <a:buChar char="u"/>
            </a:pPr>
            <a:r>
              <a:rPr lang="en-US" sz="2800" b="1" dirty="0">
                <a:solidFill>
                  <a:srgbClr val="1EFF12"/>
                </a:solidFill>
              </a:rPr>
              <a:t>Third largest planet</a:t>
            </a:r>
          </a:p>
          <a:p>
            <a:pPr algn="ctr">
              <a:buFont typeface="Wingdings" charset="2"/>
              <a:buChar char="u"/>
            </a:pPr>
            <a:r>
              <a:rPr lang="en-US" sz="2800" b="1" dirty="0">
                <a:solidFill>
                  <a:srgbClr val="1EFF12"/>
                </a:solidFill>
              </a:rPr>
              <a:t>Consists of rock and ice</a:t>
            </a:r>
          </a:p>
          <a:p>
            <a:pPr algn="ctr">
              <a:buFont typeface="Wingdings" charset="2"/>
              <a:buChar char="u"/>
            </a:pPr>
            <a:r>
              <a:rPr lang="en-US" sz="2800" b="1" dirty="0">
                <a:solidFill>
                  <a:srgbClr val="1EFF12"/>
                </a:solidFill>
              </a:rPr>
              <a:t>Atmosphere has hydrogen and some helium</a:t>
            </a:r>
          </a:p>
          <a:p>
            <a:pPr algn="ctr">
              <a:buFont typeface="Wingdings" charset="2"/>
              <a:buChar char="u"/>
            </a:pPr>
            <a:r>
              <a:rPr lang="en-US" sz="2800" b="1" dirty="0">
                <a:solidFill>
                  <a:srgbClr val="1EFF12"/>
                </a:solidFill>
              </a:rPr>
              <a:t>Tilted sideways</a:t>
            </a:r>
          </a:p>
          <a:p>
            <a:pPr algn="ctr">
              <a:buFont typeface="Wingdings" charset="2"/>
              <a:buChar char="u"/>
            </a:pPr>
            <a:r>
              <a:rPr lang="en-US" sz="2800" b="1" dirty="0">
                <a:solidFill>
                  <a:srgbClr val="1EFF12"/>
                </a:solidFill>
              </a:rPr>
              <a:t>27 moons</a:t>
            </a:r>
          </a:p>
          <a:p>
            <a:pPr algn="ctr">
              <a:buFont typeface="Wingdings" charset="2"/>
              <a:buChar char="u"/>
            </a:pPr>
            <a:r>
              <a:rPr lang="en-US" dirty="0">
                <a:hlinkClick r:id="rId3"/>
              </a:rPr>
              <a:t>http://www.brainpop.com/science/space/uranus/</a:t>
            </a:r>
            <a:endParaRPr lang="en-US" dirty="0"/>
          </a:p>
          <a:p>
            <a:pPr algn="ctr">
              <a:buFont typeface="Wingdings" charset="2"/>
              <a:buChar char="u"/>
            </a:pPr>
            <a:r>
              <a:rPr lang="en-US" dirty="0">
                <a:hlinkClick r:id="rId4"/>
              </a:rPr>
              <a:t>http://www.youtube.com/watch?v=G7f1nuwRq_E</a:t>
            </a:r>
            <a:endParaRPr lang="en-US" dirty="0"/>
          </a:p>
          <a:p>
            <a:pPr algn="ctr">
              <a:buFont typeface="Wingdings" charset="2"/>
              <a:buChar char="u"/>
            </a:pPr>
            <a:endParaRPr lang="en-US" dirty="0"/>
          </a:p>
          <a:p>
            <a:pPr algn="ctr">
              <a:buFont typeface="Wingdings" charset="2"/>
              <a:buChar char="u"/>
            </a:pPr>
            <a:endParaRPr lang="en-US" dirty="0"/>
          </a:p>
        </p:txBody>
      </p:sp>
      <p:sp>
        <p:nvSpPr>
          <p:cNvPr id="3" name="Title 2"/>
          <p:cNvSpPr>
            <a:spLocks noGrp="1"/>
          </p:cNvSpPr>
          <p:nvPr>
            <p:ph type="title"/>
          </p:nvPr>
        </p:nvSpPr>
        <p:spPr>
          <a:xfrm>
            <a:off x="777240" y="228601"/>
            <a:ext cx="7543800" cy="914400"/>
          </a:xfrm>
        </p:spPr>
        <p:txBody>
          <a:bodyPr/>
          <a:lstStyle/>
          <a:p>
            <a:pPr algn="ctr"/>
            <a:r>
              <a:rPr lang="en-US" dirty="0"/>
              <a:t>Uranus</a:t>
            </a:r>
          </a:p>
        </p:txBody>
      </p:sp>
    </p:spTree>
    <p:extLst>
      <p:ext uri="{BB962C8B-B14F-4D97-AF65-F5344CB8AC3E}">
        <p14:creationId xmlns:p14="http://schemas.microsoft.com/office/powerpoint/2010/main" val="238170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876856"/>
            <a:ext cx="7543800" cy="4914344"/>
          </a:xfrm>
        </p:spPr>
        <p:txBody>
          <a:bodyPr/>
          <a:lstStyle/>
          <a:p>
            <a:pPr algn="ctr"/>
            <a:r>
              <a:rPr lang="en-US" b="1" dirty="0">
                <a:solidFill>
                  <a:srgbClr val="FFFF00"/>
                </a:solidFill>
              </a:rPr>
              <a:t>OBJECTS IN SPACE THAT </a:t>
            </a:r>
            <a:r>
              <a:rPr lang="en-US" b="1" i="1" u="sng" dirty="0">
                <a:solidFill>
                  <a:srgbClr val="FF34DB"/>
                </a:solidFill>
              </a:rPr>
              <a:t>EMIT</a:t>
            </a:r>
            <a:r>
              <a:rPr lang="en-US" b="1" dirty="0">
                <a:solidFill>
                  <a:srgbClr val="FFFF00"/>
                </a:solidFill>
              </a:rPr>
              <a:t> LIGHT:</a:t>
            </a:r>
            <a:br>
              <a:rPr lang="en-US" b="1" dirty="0">
                <a:solidFill>
                  <a:srgbClr val="FFFF00"/>
                </a:solidFill>
              </a:rPr>
            </a:br>
            <a:r>
              <a:rPr lang="en-US" sz="2000" b="1" dirty="0">
                <a:solidFill>
                  <a:srgbClr val="FFFF00"/>
                </a:solidFill>
              </a:rPr>
              <a:t>-Sun</a:t>
            </a:r>
            <a:br>
              <a:rPr lang="en-US" sz="2000" b="1" dirty="0">
                <a:solidFill>
                  <a:srgbClr val="FFFF00"/>
                </a:solidFill>
              </a:rPr>
            </a:br>
            <a:r>
              <a:rPr lang="en-US" sz="2000" b="1" dirty="0">
                <a:solidFill>
                  <a:srgbClr val="FFFF00"/>
                </a:solidFill>
              </a:rPr>
              <a:t>-Other Stars</a:t>
            </a:r>
            <a:br>
              <a:rPr lang="en-US" sz="2000" b="1" dirty="0">
                <a:solidFill>
                  <a:srgbClr val="FFFF00"/>
                </a:solidFill>
              </a:rPr>
            </a:br>
            <a:r>
              <a:rPr lang="en-US" sz="2000" b="1" dirty="0">
                <a:solidFill>
                  <a:srgbClr val="FFFF00"/>
                </a:solidFill>
              </a:rPr>
              <a:t>-Galaxies</a:t>
            </a:r>
            <a:br>
              <a:rPr lang="en-US" sz="2000" b="1" dirty="0">
                <a:solidFill>
                  <a:srgbClr val="FFFF00"/>
                </a:solidFill>
              </a:rPr>
            </a:br>
            <a:r>
              <a:rPr lang="en-US" sz="2000" b="1" dirty="0">
                <a:solidFill>
                  <a:srgbClr val="FFFF00"/>
                </a:solidFill>
              </a:rPr>
              <a:t>-Emission Nebulae</a:t>
            </a:r>
            <a:br>
              <a:rPr lang="en-US" sz="2000" b="1" dirty="0">
                <a:solidFill>
                  <a:srgbClr val="FFFF00"/>
                </a:solidFill>
              </a:rPr>
            </a:br>
            <a:r>
              <a:rPr lang="en-US" sz="2000" b="1" dirty="0">
                <a:solidFill>
                  <a:srgbClr val="FFFF00"/>
                </a:solidFill>
              </a:rPr>
              <a:t>-Meteors in Earth’s Atmosphere</a:t>
            </a:r>
            <a:br>
              <a:rPr lang="en-US" sz="2000" b="1" dirty="0">
                <a:solidFill>
                  <a:srgbClr val="FFFF00"/>
                </a:solidFill>
              </a:rPr>
            </a:br>
            <a:r>
              <a:rPr lang="en-US" sz="2000" b="1" dirty="0">
                <a:solidFill>
                  <a:srgbClr val="FFFF00"/>
                </a:solidFill>
              </a:rPr>
              <a:t>-Aurora Borealis</a:t>
            </a:r>
            <a:r>
              <a:rPr lang="en-US" sz="2000" dirty="0"/>
              <a:t/>
            </a:r>
            <a:br>
              <a:rPr lang="en-US" sz="2000" dirty="0"/>
            </a:br>
            <a:endParaRPr lang="en-US" dirty="0"/>
          </a:p>
        </p:txBody>
      </p:sp>
    </p:spTree>
    <p:extLst>
      <p:ext uri="{BB962C8B-B14F-4D97-AF65-F5344CB8AC3E}">
        <p14:creationId xmlns:p14="http://schemas.microsoft.com/office/powerpoint/2010/main" val="282046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ptu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1611"/>
            <a:ext cx="8991600" cy="6686389"/>
          </a:xfrm>
          <a:prstGeom prst="rect">
            <a:avLst/>
          </a:prstGeom>
        </p:spPr>
      </p:pic>
      <p:sp>
        <p:nvSpPr>
          <p:cNvPr id="2" name="Content Placeholder 1"/>
          <p:cNvSpPr>
            <a:spLocks noGrp="1"/>
          </p:cNvSpPr>
          <p:nvPr>
            <p:ph idx="1"/>
          </p:nvPr>
        </p:nvSpPr>
        <p:spPr>
          <a:xfrm>
            <a:off x="1584360" y="1543855"/>
            <a:ext cx="6096000" cy="3657599"/>
          </a:xfrm>
        </p:spPr>
        <p:txBody>
          <a:bodyPr>
            <a:normAutofit fontScale="92500"/>
          </a:bodyPr>
          <a:lstStyle/>
          <a:p>
            <a:pPr algn="ctr">
              <a:buFont typeface="Wingdings" charset="2"/>
              <a:buChar char="u"/>
            </a:pPr>
            <a:r>
              <a:rPr lang="en-US" dirty="0"/>
              <a:t>Eighth planet</a:t>
            </a:r>
          </a:p>
          <a:p>
            <a:pPr algn="ctr">
              <a:buFont typeface="Wingdings" charset="2"/>
              <a:buChar char="u"/>
            </a:pPr>
            <a:r>
              <a:rPr lang="en-US" dirty="0"/>
              <a:t>4</a:t>
            </a:r>
            <a:r>
              <a:rPr lang="en-US" baseline="30000" dirty="0"/>
              <a:t>th</a:t>
            </a:r>
            <a:r>
              <a:rPr lang="en-US" dirty="0"/>
              <a:t> Largest Planet</a:t>
            </a:r>
          </a:p>
          <a:p>
            <a:pPr algn="ctr">
              <a:buFont typeface="Wingdings" charset="2"/>
              <a:buChar char="u"/>
            </a:pPr>
            <a:r>
              <a:rPr lang="en-US" dirty="0"/>
              <a:t>Sometimes it’s orbit crosses over with Pluto’s</a:t>
            </a:r>
          </a:p>
          <a:p>
            <a:pPr algn="ctr">
              <a:buFont typeface="Wingdings" charset="2"/>
              <a:buChar char="u"/>
            </a:pPr>
            <a:r>
              <a:rPr lang="en-US" dirty="0"/>
              <a:t> Inner core of ice and rocks (Scientists think)</a:t>
            </a:r>
          </a:p>
          <a:p>
            <a:pPr algn="ctr">
              <a:buFont typeface="Wingdings" charset="2"/>
              <a:buChar char="u"/>
            </a:pPr>
            <a:r>
              <a:rPr lang="en-US" dirty="0"/>
              <a:t>Blue </a:t>
            </a:r>
            <a:r>
              <a:rPr lang="en-US" dirty="0" err="1"/>
              <a:t>colour</a:t>
            </a:r>
            <a:r>
              <a:rPr lang="en-US" dirty="0"/>
              <a:t> comes from the methane gas in atmosphere</a:t>
            </a:r>
          </a:p>
          <a:p>
            <a:pPr algn="ctr">
              <a:buFont typeface="Wingdings" charset="2"/>
              <a:buChar char="u"/>
            </a:pPr>
            <a:r>
              <a:rPr lang="en-US" dirty="0"/>
              <a:t>Winds are fastest in the solar system(2000km/h)</a:t>
            </a:r>
          </a:p>
          <a:p>
            <a:pPr algn="ctr">
              <a:buFont typeface="Wingdings" charset="2"/>
              <a:buChar char="u"/>
            </a:pPr>
            <a:r>
              <a:rPr lang="en-US" dirty="0"/>
              <a:t> 13 moons</a:t>
            </a:r>
          </a:p>
          <a:p>
            <a:pPr algn="ctr">
              <a:buFont typeface="Wingdings" charset="2"/>
              <a:buChar char="u"/>
            </a:pPr>
            <a:r>
              <a:rPr lang="en-US" dirty="0">
                <a:hlinkClick r:id="rId3"/>
              </a:rPr>
              <a:t>http://www.brainpop.com/science/space/neptune/</a:t>
            </a:r>
            <a:endParaRPr lang="en-US" dirty="0"/>
          </a:p>
          <a:p>
            <a:pPr algn="ctr">
              <a:buFont typeface="Wingdings" charset="2"/>
              <a:buChar char="u"/>
            </a:pPr>
            <a:r>
              <a:rPr lang="en-US" dirty="0">
                <a:hlinkClick r:id="rId4"/>
              </a:rPr>
              <a:t>http://www.youtube.com/watch?v=EmUvTH7sveg</a:t>
            </a:r>
            <a:endParaRPr lang="en-US" dirty="0"/>
          </a:p>
          <a:p>
            <a:pPr algn="ctr">
              <a:buFont typeface="Wingdings" charset="2"/>
              <a:buChar char="u"/>
            </a:pPr>
            <a:endParaRPr lang="en-US" dirty="0"/>
          </a:p>
          <a:p>
            <a:pPr algn="ctr">
              <a:buFont typeface="Wingdings" charset="2"/>
              <a:buChar char="u"/>
            </a:pPr>
            <a:endParaRPr lang="en-US" dirty="0"/>
          </a:p>
        </p:txBody>
      </p:sp>
      <p:sp>
        <p:nvSpPr>
          <p:cNvPr id="3" name="Title 2"/>
          <p:cNvSpPr>
            <a:spLocks noGrp="1"/>
          </p:cNvSpPr>
          <p:nvPr>
            <p:ph type="title"/>
          </p:nvPr>
        </p:nvSpPr>
        <p:spPr>
          <a:xfrm>
            <a:off x="777240" y="380594"/>
            <a:ext cx="7543800" cy="914400"/>
          </a:xfrm>
        </p:spPr>
        <p:txBody>
          <a:bodyPr/>
          <a:lstStyle/>
          <a:p>
            <a:pPr algn="ctr"/>
            <a:r>
              <a:rPr lang="en-US" dirty="0"/>
              <a:t>Neptune</a:t>
            </a:r>
          </a:p>
        </p:txBody>
      </p:sp>
    </p:spTree>
    <p:extLst>
      <p:ext uri="{BB962C8B-B14F-4D97-AF65-F5344CB8AC3E}">
        <p14:creationId xmlns:p14="http://schemas.microsoft.com/office/powerpoint/2010/main" val="3923823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warf plane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70"/>
            <a:ext cx="9144000" cy="6800930"/>
          </a:xfrm>
          <a:prstGeom prst="rect">
            <a:avLst/>
          </a:prstGeom>
        </p:spPr>
      </p:pic>
      <p:sp>
        <p:nvSpPr>
          <p:cNvPr id="2" name="Content Placeholder 1"/>
          <p:cNvSpPr>
            <a:spLocks noGrp="1"/>
          </p:cNvSpPr>
          <p:nvPr>
            <p:ph idx="1"/>
          </p:nvPr>
        </p:nvSpPr>
        <p:spPr>
          <a:xfrm>
            <a:off x="1550032" y="1543855"/>
            <a:ext cx="6096000" cy="3657599"/>
          </a:xfrm>
        </p:spPr>
        <p:txBody>
          <a:bodyPr>
            <a:noAutofit/>
          </a:bodyPr>
          <a:lstStyle/>
          <a:p>
            <a:pPr marL="18288" indent="0" algn="ctr">
              <a:buNone/>
            </a:pP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There are other bodies in the solar system, like former planet Pluto, that can not be called planets because the are too small. However, they aren’t asteroids because they are too big. </a:t>
            </a:r>
          </a:p>
          <a:p>
            <a:pPr marL="18288" indent="0" algn="ctr">
              <a:buNone/>
            </a:pP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There are five known Dwarf Planets: Ceres, Pluto, </a:t>
            </a:r>
            <a:r>
              <a:rPr lang="en-US" sz="2400" b="1" cap="all" dirty="0" err="1">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Makemake</a:t>
            </a: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 Eris, and </a:t>
            </a:r>
            <a:r>
              <a:rPr lang="en-US" sz="2400" b="1" cap="all" dirty="0" err="1">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Haumea</a:t>
            </a: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 </a:t>
            </a:r>
          </a:p>
          <a:p>
            <a:pPr marL="18288" indent="0" algn="ctr">
              <a:buNone/>
            </a:pP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Eris is the largest of the Dwarfs. </a:t>
            </a:r>
          </a:p>
          <a:p>
            <a:pPr marL="18288" indent="0" algn="ctr">
              <a:buNone/>
            </a:pP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http://</a:t>
            </a:r>
            <a:r>
              <a:rPr lang="en-US" sz="2400" b="1" cap="all" dirty="0" err="1">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www.youtube.com</a:t>
            </a: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a:t>
            </a:r>
            <a:r>
              <a:rPr lang="en-US" sz="2400" b="1" cap="all" dirty="0" err="1">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watch?v</a:t>
            </a:r>
            <a:r>
              <a:rPr lang="en-US" sz="2400" b="1" cap="all" dirty="0">
                <a:ln w="9000" cmpd="sng">
                  <a:solidFill>
                    <a:schemeClr val="accent4">
                      <a:shade val="50000"/>
                      <a:satMod val="120000"/>
                    </a:schemeClr>
                  </a:solidFill>
                  <a:prstDash val="solid"/>
                </a:ln>
                <a:solidFill>
                  <a:srgbClr val="FF0B1E"/>
                </a:solidFill>
                <a:effectLst>
                  <a:glow rad="228600">
                    <a:schemeClr val="accent6">
                      <a:satMod val="175000"/>
                      <a:alpha val="40000"/>
                    </a:schemeClr>
                  </a:glow>
                  <a:reflection blurRad="12700" stA="28000" endPos="45000" dist="1000" dir="5400000" sy="-100000" algn="bl" rotWithShape="0"/>
                </a:effectLst>
              </a:rPr>
              <a:t>=65UrqvV-3so</a:t>
            </a:r>
          </a:p>
        </p:txBody>
      </p:sp>
      <p:sp>
        <p:nvSpPr>
          <p:cNvPr id="3" name="Title 2"/>
          <p:cNvSpPr>
            <a:spLocks noGrp="1"/>
          </p:cNvSpPr>
          <p:nvPr>
            <p:ph type="title"/>
          </p:nvPr>
        </p:nvSpPr>
        <p:spPr>
          <a:xfrm>
            <a:off x="777240" y="228601"/>
            <a:ext cx="7543800" cy="914400"/>
          </a:xfrm>
        </p:spPr>
        <p:txBody>
          <a:bodyPr/>
          <a:lstStyle/>
          <a:p>
            <a:pPr algn="ctr"/>
            <a:r>
              <a:rPr lang="en-US" dirty="0"/>
              <a:t>Dwarf Planets</a:t>
            </a:r>
          </a:p>
        </p:txBody>
      </p:sp>
    </p:spTree>
    <p:extLst>
      <p:ext uri="{BB962C8B-B14F-4D97-AF65-F5344CB8AC3E}">
        <p14:creationId xmlns:p14="http://schemas.microsoft.com/office/powerpoint/2010/main" val="35942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7341" y="-404107"/>
            <a:ext cx="6096000" cy="2867546"/>
          </a:xfrm>
        </p:spPr>
        <p:txBody>
          <a:bodyPr/>
          <a:lstStyle/>
          <a:p>
            <a:pPr marL="18288" indent="0">
              <a:buNone/>
            </a:pPr>
            <a:r>
              <a:rPr lang="en-US" dirty="0"/>
              <a:t>Remember moons are natural occurring satellites. Some planets have none while others have more than 60. http://</a:t>
            </a:r>
            <a:r>
              <a:rPr lang="en-US" dirty="0" err="1"/>
              <a:t>www.youtube.com</a:t>
            </a:r>
            <a:r>
              <a:rPr lang="en-US" dirty="0"/>
              <a:t>/</a:t>
            </a:r>
            <a:r>
              <a:rPr lang="en-US" dirty="0" err="1"/>
              <a:t>watch?v</a:t>
            </a:r>
            <a:r>
              <a:rPr lang="en-US" dirty="0"/>
              <a:t>=usYC_Z36rHw</a:t>
            </a:r>
          </a:p>
        </p:txBody>
      </p:sp>
      <p:sp>
        <p:nvSpPr>
          <p:cNvPr id="3" name="Title 2"/>
          <p:cNvSpPr>
            <a:spLocks noGrp="1"/>
          </p:cNvSpPr>
          <p:nvPr>
            <p:ph type="title"/>
          </p:nvPr>
        </p:nvSpPr>
        <p:spPr/>
        <p:txBody>
          <a:bodyPr/>
          <a:lstStyle/>
          <a:p>
            <a:pPr algn="ctr"/>
            <a:r>
              <a:rPr lang="en-US" dirty="0"/>
              <a:t>Moons in Space</a:t>
            </a:r>
          </a:p>
        </p:txBody>
      </p:sp>
      <p:graphicFrame>
        <p:nvGraphicFramePr>
          <p:cNvPr id="4" name="Table 3"/>
          <p:cNvGraphicFramePr>
            <a:graphicFrameLocks noGrp="1"/>
          </p:cNvGraphicFramePr>
          <p:nvPr>
            <p:extLst>
              <p:ext uri="{D42A27DB-BD31-4B8C-83A1-F6EECF244321}">
                <p14:modId xmlns:p14="http://schemas.microsoft.com/office/powerpoint/2010/main" val="2583120649"/>
              </p:ext>
            </p:extLst>
          </p:nvPr>
        </p:nvGraphicFramePr>
        <p:xfrm>
          <a:off x="1687341" y="1775723"/>
          <a:ext cx="6096000" cy="310107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89873">
                <a:tc>
                  <a:txBody>
                    <a:bodyPr/>
                    <a:lstStyle/>
                    <a:p>
                      <a:r>
                        <a:rPr lang="en-US" dirty="0"/>
                        <a:t>Planet</a:t>
                      </a:r>
                    </a:p>
                  </a:txBody>
                  <a:tcPr/>
                </a:tc>
                <a:tc>
                  <a:txBody>
                    <a:bodyPr/>
                    <a:lstStyle/>
                    <a:p>
                      <a:r>
                        <a:rPr lang="en-US" dirty="0"/>
                        <a:t>Moons</a:t>
                      </a:r>
                    </a:p>
                  </a:txBody>
                  <a:tcPr/>
                </a:tc>
                <a:extLst>
                  <a:ext uri="{0D108BD9-81ED-4DB2-BD59-A6C34878D82A}">
                    <a16:rowId xmlns:a16="http://schemas.microsoft.com/office/drawing/2014/main" xmlns="" val="10000"/>
                  </a:ext>
                </a:extLst>
              </a:tr>
              <a:tr h="370840">
                <a:tc>
                  <a:txBody>
                    <a:bodyPr/>
                    <a:lstStyle/>
                    <a:p>
                      <a:r>
                        <a:rPr lang="en-US" dirty="0"/>
                        <a:t>Mercury and Venus</a:t>
                      </a:r>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r>
                        <a:rPr lang="en-US" dirty="0"/>
                        <a:t>Earth</a:t>
                      </a:r>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r>
                        <a:rPr lang="en-US" dirty="0"/>
                        <a:t>Mars</a:t>
                      </a:r>
                    </a:p>
                  </a:txBody>
                  <a:tcPr/>
                </a:tc>
                <a:tc>
                  <a:txBody>
                    <a:bodyPr/>
                    <a:lstStyle/>
                    <a:p>
                      <a:endParaRPr lang="en-US"/>
                    </a:p>
                  </a:txBody>
                  <a:tcPr/>
                </a:tc>
                <a:extLst>
                  <a:ext uri="{0D108BD9-81ED-4DB2-BD59-A6C34878D82A}">
                    <a16:rowId xmlns:a16="http://schemas.microsoft.com/office/drawing/2014/main" xmlns="" val="10003"/>
                  </a:ext>
                </a:extLst>
              </a:tr>
              <a:tr h="370840">
                <a:tc>
                  <a:txBody>
                    <a:bodyPr/>
                    <a:lstStyle/>
                    <a:p>
                      <a:r>
                        <a:rPr lang="en-US" dirty="0"/>
                        <a:t>Jupiter</a:t>
                      </a:r>
                    </a:p>
                  </a:txBody>
                  <a:tcPr/>
                </a:tc>
                <a:tc>
                  <a:txBody>
                    <a:bodyPr/>
                    <a:lstStyle/>
                    <a:p>
                      <a:endParaRPr lang="en-US"/>
                    </a:p>
                  </a:txBody>
                  <a:tcPr/>
                </a:tc>
                <a:extLst>
                  <a:ext uri="{0D108BD9-81ED-4DB2-BD59-A6C34878D82A}">
                    <a16:rowId xmlns:a16="http://schemas.microsoft.com/office/drawing/2014/main" xmlns="" val="10004"/>
                  </a:ext>
                </a:extLst>
              </a:tr>
              <a:tr h="370840">
                <a:tc>
                  <a:txBody>
                    <a:bodyPr/>
                    <a:lstStyle/>
                    <a:p>
                      <a:r>
                        <a:rPr lang="en-US" dirty="0"/>
                        <a:t>Saturn</a:t>
                      </a:r>
                    </a:p>
                  </a:txBody>
                  <a:tcPr/>
                </a:tc>
                <a:tc>
                  <a:txBody>
                    <a:bodyPr/>
                    <a:lstStyle/>
                    <a:p>
                      <a:endParaRPr lang="en-US"/>
                    </a:p>
                  </a:txBody>
                  <a:tcPr/>
                </a:tc>
                <a:extLst>
                  <a:ext uri="{0D108BD9-81ED-4DB2-BD59-A6C34878D82A}">
                    <a16:rowId xmlns:a16="http://schemas.microsoft.com/office/drawing/2014/main" xmlns="" val="10005"/>
                  </a:ext>
                </a:extLst>
              </a:tr>
              <a:tr h="370840">
                <a:tc>
                  <a:txBody>
                    <a:bodyPr/>
                    <a:lstStyle/>
                    <a:p>
                      <a:r>
                        <a:rPr lang="en-US" dirty="0"/>
                        <a:t>Uranus</a:t>
                      </a:r>
                    </a:p>
                  </a:txBody>
                  <a:tcPr/>
                </a:tc>
                <a:tc>
                  <a:txBody>
                    <a:bodyPr/>
                    <a:lstStyle/>
                    <a:p>
                      <a:endParaRPr lang="en-US"/>
                    </a:p>
                  </a:txBody>
                  <a:tcPr/>
                </a:tc>
                <a:extLst>
                  <a:ext uri="{0D108BD9-81ED-4DB2-BD59-A6C34878D82A}">
                    <a16:rowId xmlns:a16="http://schemas.microsoft.com/office/drawing/2014/main" xmlns="" val="10006"/>
                  </a:ext>
                </a:extLst>
              </a:tr>
              <a:tr h="486164">
                <a:tc>
                  <a:txBody>
                    <a:bodyPr/>
                    <a:lstStyle/>
                    <a:p>
                      <a:r>
                        <a:rPr lang="en-US" dirty="0"/>
                        <a:t>Neptune</a:t>
                      </a:r>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191011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043" y="0"/>
            <a:ext cx="9204950" cy="6858000"/>
          </a:xfrm>
          <a:prstGeom prst="rect">
            <a:avLst/>
          </a:prstGeom>
        </p:spPr>
      </p:pic>
      <p:sp>
        <p:nvSpPr>
          <p:cNvPr id="2" name="Content Placeholder 1"/>
          <p:cNvSpPr>
            <a:spLocks noGrp="1"/>
          </p:cNvSpPr>
          <p:nvPr>
            <p:ph idx="1"/>
          </p:nvPr>
        </p:nvSpPr>
        <p:spPr>
          <a:xfrm>
            <a:off x="549241" y="497028"/>
            <a:ext cx="8152792" cy="5457869"/>
          </a:xfrm>
        </p:spPr>
        <p:txBody>
          <a:bodyPr>
            <a:normAutofit/>
          </a:bodyPr>
          <a:lstStyle/>
          <a:p>
            <a:pPr marL="18288" indent="0">
              <a:buNone/>
            </a:pPr>
            <a:r>
              <a:rPr lang="en-US" sz="3200" b="1" u="sng" dirty="0"/>
              <a:t>Jupiter’s moons: </a:t>
            </a:r>
          </a:p>
          <a:p>
            <a:pPr marL="18288" indent="0">
              <a:buNone/>
            </a:pPr>
            <a:r>
              <a:rPr lang="en-US" sz="2400" b="1" u="sng" dirty="0"/>
              <a:t>Io: </a:t>
            </a:r>
            <a:r>
              <a:rPr lang="en-US" dirty="0"/>
              <a:t>Volcanic activity, volcanic plumes can reach 500KM above the surface</a:t>
            </a:r>
          </a:p>
          <a:p>
            <a:pPr marL="18288" indent="0">
              <a:buNone/>
            </a:pPr>
            <a:r>
              <a:rPr lang="en-US" sz="2400" b="1" u="sng" dirty="0" err="1"/>
              <a:t>Callisto</a:t>
            </a:r>
            <a:r>
              <a:rPr lang="en-US" b="1" u="sng" dirty="0"/>
              <a:t>: </a:t>
            </a:r>
            <a:r>
              <a:rPr lang="en-US" dirty="0"/>
              <a:t>had an ice layer and many craters caused by comets and asteroids crashing into it</a:t>
            </a:r>
          </a:p>
          <a:p>
            <a:pPr marL="18288" indent="0">
              <a:buNone/>
            </a:pPr>
            <a:r>
              <a:rPr lang="en-US" sz="2400" b="1" u="sng" dirty="0"/>
              <a:t>Europa</a:t>
            </a:r>
            <a:r>
              <a:rPr lang="en-US" b="1" u="sng" dirty="0"/>
              <a:t>: </a:t>
            </a:r>
            <a:r>
              <a:rPr lang="en-US" dirty="0"/>
              <a:t>has a thick layer of ice with cracks in it. Appears to have dark lines in it which are the cracks.</a:t>
            </a:r>
          </a:p>
          <a:p>
            <a:pPr marL="18288" indent="0">
              <a:buNone/>
            </a:pPr>
            <a:r>
              <a:rPr lang="en-US" sz="2400" b="1" u="sng" dirty="0"/>
              <a:t>Ganymede: </a:t>
            </a:r>
            <a:r>
              <a:rPr lang="en-US" dirty="0"/>
              <a:t>The Largest moon in the solar system, larger than Mercury and Pluto. Made up of silicate rock and ice.</a:t>
            </a:r>
          </a:p>
          <a:p>
            <a:pPr marL="18288" indent="0">
              <a:buNone/>
            </a:pPr>
            <a:r>
              <a:rPr lang="en-US" sz="3200" b="1" u="sng" dirty="0"/>
              <a:t>Mar’s moons:</a:t>
            </a:r>
          </a:p>
          <a:p>
            <a:pPr marL="18288" indent="0">
              <a:buNone/>
            </a:pPr>
            <a:r>
              <a:rPr lang="en-US" sz="2400" b="1" u="sng" dirty="0" err="1"/>
              <a:t>Phobos</a:t>
            </a:r>
            <a:r>
              <a:rPr lang="en-US" sz="2400" b="1" u="sng" dirty="0"/>
              <a:t>: </a:t>
            </a:r>
            <a:r>
              <a:rPr lang="en-US" dirty="0"/>
              <a:t>Made up of carbon rich rock and ice,  many craters, and is shaped like a potato</a:t>
            </a:r>
          </a:p>
          <a:p>
            <a:pPr marL="18288" indent="0">
              <a:buNone/>
            </a:pPr>
            <a:r>
              <a:rPr lang="en-US" sz="2400" b="1" u="sng" dirty="0" err="1"/>
              <a:t>Deimos</a:t>
            </a:r>
            <a:r>
              <a:rPr lang="en-US" sz="2400" b="1" u="sng" dirty="0"/>
              <a:t>: </a:t>
            </a:r>
            <a:r>
              <a:rPr lang="en-US" dirty="0"/>
              <a:t>Made up of carbon rich rock and ice,  many craters</a:t>
            </a:r>
          </a:p>
          <a:p>
            <a:pPr marL="18288" indent="0">
              <a:buNone/>
            </a:pPr>
            <a:endParaRPr lang="en-US" dirty="0"/>
          </a:p>
        </p:txBody>
      </p:sp>
    </p:spTree>
    <p:extLst>
      <p:ext uri="{BB962C8B-B14F-4D97-AF65-F5344CB8AC3E}">
        <p14:creationId xmlns:p14="http://schemas.microsoft.com/office/powerpoint/2010/main" val="1151561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878" y="685801"/>
            <a:ext cx="7508722" cy="5063164"/>
          </a:xfrm>
        </p:spPr>
        <p:txBody>
          <a:bodyPr/>
          <a:lstStyle/>
          <a:p>
            <a:pPr marL="18288" indent="0">
              <a:buNone/>
            </a:pPr>
            <a:r>
              <a:rPr lang="en-US" sz="3200" b="1" u="sng" dirty="0"/>
              <a:t>Earth’s moon: </a:t>
            </a:r>
            <a:r>
              <a:rPr lang="en-US" dirty="0"/>
              <a:t>rocky, dusty, and has no atmosphere</a:t>
            </a:r>
          </a:p>
          <a:p>
            <a:pPr marL="18288" indent="0">
              <a:buNone/>
            </a:pPr>
            <a:r>
              <a:rPr lang="en-US" sz="3200" b="1" u="sng" dirty="0"/>
              <a:t>Saturn’s moons: </a:t>
            </a:r>
          </a:p>
          <a:p>
            <a:pPr marL="18288" indent="0">
              <a:buNone/>
            </a:pPr>
            <a:r>
              <a:rPr lang="en-US" sz="2400" b="1" u="sng" dirty="0"/>
              <a:t>Titan: </a:t>
            </a:r>
            <a:r>
              <a:rPr lang="en-US" dirty="0"/>
              <a:t>Largest moon of Saturn (larger than Mercury but not larger than Ganymede), atmosphere made up of nitrogen and methane gas, body made up of ice and rock material</a:t>
            </a:r>
          </a:p>
          <a:p>
            <a:pPr marL="18288" indent="0">
              <a:buNone/>
            </a:pPr>
            <a:r>
              <a:rPr lang="en-US" sz="2400" b="1" u="sng" dirty="0" err="1"/>
              <a:t>Iapetus</a:t>
            </a:r>
            <a:r>
              <a:rPr lang="en-US" sz="2400" b="1" u="sng" dirty="0"/>
              <a:t>: </a:t>
            </a:r>
            <a:r>
              <a:rPr lang="en-US" dirty="0"/>
              <a:t>Furthest moon of Saturn’s, one side dark and other side bright</a:t>
            </a:r>
          </a:p>
          <a:p>
            <a:pPr marL="18288" indent="0">
              <a:buNone/>
            </a:pPr>
            <a:r>
              <a:rPr lang="en-US" sz="3200" b="1" u="sng" dirty="0"/>
              <a:t>Neptune’s moons:</a:t>
            </a:r>
          </a:p>
          <a:p>
            <a:pPr marL="18288" indent="0">
              <a:buNone/>
            </a:pPr>
            <a:r>
              <a:rPr lang="en-US" sz="2400" b="1" u="sng" dirty="0"/>
              <a:t>Triton: </a:t>
            </a:r>
            <a:r>
              <a:rPr lang="en-US" dirty="0"/>
              <a:t>Orbit is the reverse of other moons, outer layer is frozen nitrogen with many geysers that are thought to be erupting nitrogen and inner core is rocky metal</a:t>
            </a:r>
          </a:p>
        </p:txBody>
      </p:sp>
    </p:spTree>
    <p:extLst>
      <p:ext uri="{BB962C8B-B14F-4D97-AF65-F5344CB8AC3E}">
        <p14:creationId xmlns:p14="http://schemas.microsoft.com/office/powerpoint/2010/main" val="820610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567" y="0"/>
            <a:ext cx="8030623" cy="5849536"/>
          </a:xfrm>
        </p:spPr>
        <p:txBody>
          <a:bodyPr>
            <a:normAutofit lnSpcReduction="10000"/>
          </a:bodyPr>
          <a:lstStyle/>
          <a:p>
            <a:pPr marL="18288" indent="0">
              <a:buNone/>
            </a:pPr>
            <a:r>
              <a:rPr lang="en-US" sz="2600" b="1" u="sng" dirty="0">
                <a:solidFill>
                  <a:srgbClr val="FFFF00"/>
                </a:solidFill>
              </a:rPr>
              <a:t>Optical telescopes </a:t>
            </a:r>
            <a:r>
              <a:rPr lang="en-US" sz="2600" dirty="0">
                <a:solidFill>
                  <a:srgbClr val="FFFF00"/>
                </a:solidFill>
              </a:rPr>
              <a:t>are used on earth to see a variety of objects in space like planets, stars, moons and so on. Sometimes they are so big they are put in observatories so that scientist can observe far off galaxies, stars, and nebulae.</a:t>
            </a:r>
          </a:p>
          <a:p>
            <a:pPr marL="18288" indent="0">
              <a:buNone/>
            </a:pPr>
            <a:r>
              <a:rPr lang="en-US" sz="2600" b="1" u="sng" dirty="0">
                <a:solidFill>
                  <a:srgbClr val="FFFF00"/>
                </a:solidFill>
              </a:rPr>
              <a:t>Space telescopes </a:t>
            </a:r>
            <a:r>
              <a:rPr lang="en-US" sz="2600" dirty="0">
                <a:solidFill>
                  <a:srgbClr val="FFFF00"/>
                </a:solidFill>
              </a:rPr>
              <a:t>are used IN SPACE (Hubble) they orbit Earth and their view isn’t interfered with by air and atmosphere. </a:t>
            </a:r>
          </a:p>
          <a:p>
            <a:pPr marL="18288" indent="0">
              <a:buNone/>
            </a:pPr>
            <a:r>
              <a:rPr lang="en-US" sz="2600" b="1" u="sng" dirty="0">
                <a:solidFill>
                  <a:srgbClr val="FFFF00"/>
                </a:solidFill>
              </a:rPr>
              <a:t>Radio telescope: </a:t>
            </a:r>
            <a:r>
              <a:rPr lang="en-US" sz="2600" dirty="0">
                <a:solidFill>
                  <a:srgbClr val="FFFF00"/>
                </a:solidFill>
              </a:rPr>
              <a:t>don’t use pictures and sight. They use radios waves to collect data which is then sent to a computer. Then the computer composes pictures.</a:t>
            </a:r>
          </a:p>
          <a:p>
            <a:pPr marL="18288" indent="0">
              <a:buNone/>
            </a:pPr>
            <a:r>
              <a:rPr lang="en-US" sz="2600" dirty="0">
                <a:solidFill>
                  <a:srgbClr val="FFFF00"/>
                </a:solidFill>
              </a:rPr>
              <a:t>Most of what is known about space is due to space exploration using </a:t>
            </a:r>
            <a:r>
              <a:rPr lang="en-US" sz="2600" b="1" u="sng" dirty="0">
                <a:solidFill>
                  <a:srgbClr val="FFFF00"/>
                </a:solidFill>
              </a:rPr>
              <a:t>ROCKETS. </a:t>
            </a:r>
            <a:r>
              <a:rPr lang="en-US" sz="2600" dirty="0">
                <a:solidFill>
                  <a:srgbClr val="FFFF00"/>
                </a:solidFill>
              </a:rPr>
              <a:t>The first rocket was liquid fueled in 1926. However, now rockets are power by the sun (Solar powered) like the ion rocket</a:t>
            </a:r>
            <a:r>
              <a:rPr lang="en-US" sz="2600" b="1" dirty="0">
                <a:solidFill>
                  <a:srgbClr val="FFFF00"/>
                </a:solidFill>
              </a:rPr>
              <a:t>. </a:t>
            </a:r>
          </a:p>
        </p:txBody>
      </p:sp>
      <p:sp>
        <p:nvSpPr>
          <p:cNvPr id="3" name="Title 2"/>
          <p:cNvSpPr>
            <a:spLocks noGrp="1"/>
          </p:cNvSpPr>
          <p:nvPr>
            <p:ph type="title"/>
          </p:nvPr>
        </p:nvSpPr>
        <p:spPr>
          <a:xfrm>
            <a:off x="1023390" y="5697087"/>
            <a:ext cx="7543800" cy="914400"/>
          </a:xfrm>
        </p:spPr>
        <p:txBody>
          <a:bodyPr/>
          <a:lstStyle/>
          <a:p>
            <a:r>
              <a:rPr lang="en-US" dirty="0"/>
              <a:t>Technology in Space</a:t>
            </a:r>
          </a:p>
        </p:txBody>
      </p:sp>
    </p:spTree>
    <p:extLst>
      <p:ext uri="{BB962C8B-B14F-4D97-AF65-F5344CB8AC3E}">
        <p14:creationId xmlns:p14="http://schemas.microsoft.com/office/powerpoint/2010/main" val="2714379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39" y="339882"/>
            <a:ext cx="7772065" cy="5867424"/>
          </a:xfrm>
        </p:spPr>
        <p:txBody>
          <a:bodyPr>
            <a:normAutofit/>
          </a:bodyPr>
          <a:lstStyle/>
          <a:p>
            <a:pPr marL="18288" indent="0">
              <a:buNone/>
            </a:pPr>
            <a:r>
              <a:rPr lang="en-US" sz="2400" b="1" u="sng" dirty="0">
                <a:solidFill>
                  <a:srgbClr val="FFFF00"/>
                </a:solidFill>
              </a:rPr>
              <a:t>Space Probes: </a:t>
            </a:r>
            <a:r>
              <a:rPr lang="en-US" sz="2400" dirty="0">
                <a:solidFill>
                  <a:srgbClr val="FFFF00"/>
                </a:solidFill>
              </a:rPr>
              <a:t>are robots used to gather information from moons and other planets. They leave earth’s orbit and sometime return back to earth with the information. Example: Voyageur and Pioneer</a:t>
            </a:r>
          </a:p>
          <a:p>
            <a:pPr marL="18288" indent="0">
              <a:buNone/>
            </a:pPr>
            <a:r>
              <a:rPr lang="en-US" sz="2400" b="1" u="sng" dirty="0">
                <a:solidFill>
                  <a:srgbClr val="FFFF00"/>
                </a:solidFill>
              </a:rPr>
              <a:t>Orbital Spacecraft: </a:t>
            </a:r>
            <a:r>
              <a:rPr lang="en-US" sz="2400" dirty="0">
                <a:solidFill>
                  <a:srgbClr val="FFFF00"/>
                </a:solidFill>
              </a:rPr>
              <a:t>A SATILLITE!  They orbit Earth or other planets. Weather satellites and International Space Station are some examples. </a:t>
            </a:r>
          </a:p>
          <a:p>
            <a:pPr marL="18288" indent="0">
              <a:buNone/>
            </a:pPr>
            <a:r>
              <a:rPr lang="en-US" sz="2400" b="1" u="sng" dirty="0">
                <a:solidFill>
                  <a:srgbClr val="FFFF00"/>
                </a:solidFill>
              </a:rPr>
              <a:t>Space Shuttles </a:t>
            </a:r>
            <a:r>
              <a:rPr lang="en-US" sz="2400" dirty="0">
                <a:solidFill>
                  <a:srgbClr val="FFFF00"/>
                </a:solidFill>
              </a:rPr>
              <a:t>are just like orbital space crafts. </a:t>
            </a:r>
          </a:p>
          <a:p>
            <a:pPr marL="18288" indent="0">
              <a:buNone/>
            </a:pPr>
            <a:r>
              <a:rPr lang="en-US" sz="2400" b="1" u="sng" dirty="0">
                <a:solidFill>
                  <a:srgbClr val="FFFF00"/>
                </a:solidFill>
              </a:rPr>
              <a:t>Space stations </a:t>
            </a:r>
            <a:r>
              <a:rPr lang="en-US" sz="2400" dirty="0">
                <a:solidFill>
                  <a:srgbClr val="FFFF00"/>
                </a:solidFill>
              </a:rPr>
              <a:t>act like orbital space crafts but have living quarters in them. </a:t>
            </a:r>
          </a:p>
          <a:p>
            <a:pPr marL="18288" indent="0">
              <a:buNone/>
            </a:pPr>
            <a:r>
              <a:rPr lang="en-US" sz="2400" b="1" u="sng" dirty="0">
                <a:solidFill>
                  <a:srgbClr val="FFFF00"/>
                </a:solidFill>
              </a:rPr>
              <a:t>Landers:</a:t>
            </a:r>
            <a:r>
              <a:rPr lang="en-US" sz="2400" dirty="0">
                <a:solidFill>
                  <a:srgbClr val="FFFF00"/>
                </a:solidFill>
              </a:rPr>
              <a:t> Just as it sounds, they land on other planets or moons. EXAMPLE: the Mars rover. They collect data on rocks, soil. Mars rover studied these things to see if there was once water on the planet. </a:t>
            </a:r>
          </a:p>
          <a:p>
            <a:pPr marL="18288" indent="0">
              <a:buNone/>
            </a:pPr>
            <a:endParaRPr lang="en-US" dirty="0"/>
          </a:p>
        </p:txBody>
      </p:sp>
    </p:spTree>
    <p:extLst>
      <p:ext uri="{BB962C8B-B14F-4D97-AF65-F5344CB8AC3E}">
        <p14:creationId xmlns:p14="http://schemas.microsoft.com/office/powerpoint/2010/main" val="23853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8288" indent="0">
              <a:buNone/>
            </a:pPr>
            <a:r>
              <a:rPr lang="en-US" dirty="0">
                <a:hlinkClick r:id="rId2"/>
              </a:rPr>
              <a:t>http://www.brainpop.com/technology/communications/satellites/</a:t>
            </a:r>
            <a:endParaRPr lang="en-US" dirty="0"/>
          </a:p>
          <a:p>
            <a:pPr marL="18288" indent="0">
              <a:buNone/>
            </a:pPr>
            <a:r>
              <a:rPr lang="en-US" dirty="0">
                <a:hlinkClick r:id="rId3"/>
              </a:rPr>
              <a:t>http://www.brainpop.com/technology/transportation/internationalspacestation/</a:t>
            </a:r>
            <a:endParaRPr lang="en-US" dirty="0"/>
          </a:p>
          <a:p>
            <a:pPr marL="18288" indent="0">
              <a:buNone/>
            </a:pPr>
            <a:endParaRPr lang="en-US" dirty="0"/>
          </a:p>
        </p:txBody>
      </p:sp>
      <p:sp>
        <p:nvSpPr>
          <p:cNvPr id="3" name="Title 2"/>
          <p:cNvSpPr>
            <a:spLocks noGrp="1"/>
          </p:cNvSpPr>
          <p:nvPr>
            <p:ph type="title"/>
          </p:nvPr>
        </p:nvSpPr>
        <p:spPr/>
        <p:txBody>
          <a:bodyPr/>
          <a:lstStyle/>
          <a:p>
            <a:r>
              <a:rPr lang="en-US" dirty="0"/>
              <a:t>BRAIN POP!!!!!</a:t>
            </a:r>
          </a:p>
        </p:txBody>
      </p:sp>
    </p:spTree>
    <p:extLst>
      <p:ext uri="{BB962C8B-B14F-4D97-AF65-F5344CB8AC3E}">
        <p14:creationId xmlns:p14="http://schemas.microsoft.com/office/powerpoint/2010/main" val="891748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1164839"/>
            <a:ext cx="7452360" cy="5489679"/>
          </a:xfrm>
        </p:spPr>
        <p:txBody>
          <a:bodyPr>
            <a:noAutofit/>
          </a:bodyPr>
          <a:lstStyle/>
          <a:p>
            <a:pPr>
              <a:buFont typeface="Wingdings" charset="2"/>
              <a:buChar char="q"/>
            </a:pPr>
            <a:r>
              <a:rPr lang="en-US" sz="2800" dirty="0">
                <a:solidFill>
                  <a:srgbClr val="FFFF00"/>
                </a:solidFill>
              </a:rPr>
              <a:t>House/Apartments number</a:t>
            </a:r>
          </a:p>
          <a:p>
            <a:pPr>
              <a:buFont typeface="Wingdings" charset="2"/>
              <a:buChar char="q"/>
            </a:pPr>
            <a:r>
              <a:rPr lang="en-US" sz="2800" dirty="0">
                <a:solidFill>
                  <a:srgbClr val="FFFF00"/>
                </a:solidFill>
              </a:rPr>
              <a:t>Street Address</a:t>
            </a:r>
          </a:p>
          <a:p>
            <a:pPr>
              <a:buFont typeface="Wingdings" charset="2"/>
              <a:buChar char="q"/>
            </a:pPr>
            <a:r>
              <a:rPr lang="en-US" sz="2800" dirty="0">
                <a:solidFill>
                  <a:srgbClr val="FFFF00"/>
                </a:solidFill>
              </a:rPr>
              <a:t>City</a:t>
            </a:r>
          </a:p>
          <a:p>
            <a:pPr>
              <a:buFont typeface="Wingdings" charset="2"/>
              <a:buChar char="q"/>
            </a:pPr>
            <a:r>
              <a:rPr lang="en-US" sz="2800" dirty="0">
                <a:solidFill>
                  <a:srgbClr val="FFFF00"/>
                </a:solidFill>
              </a:rPr>
              <a:t>Province</a:t>
            </a:r>
          </a:p>
          <a:p>
            <a:pPr>
              <a:buFont typeface="Wingdings" charset="2"/>
              <a:buChar char="q"/>
            </a:pPr>
            <a:r>
              <a:rPr lang="en-US" sz="2800" dirty="0">
                <a:solidFill>
                  <a:srgbClr val="FFFF00"/>
                </a:solidFill>
              </a:rPr>
              <a:t>Country</a:t>
            </a:r>
          </a:p>
          <a:p>
            <a:pPr>
              <a:buFont typeface="Wingdings" charset="2"/>
              <a:buChar char="q"/>
            </a:pPr>
            <a:r>
              <a:rPr lang="en-US" sz="2800" dirty="0">
                <a:solidFill>
                  <a:srgbClr val="FFFF00"/>
                </a:solidFill>
              </a:rPr>
              <a:t>Continent</a:t>
            </a:r>
          </a:p>
          <a:p>
            <a:pPr>
              <a:buFont typeface="Wingdings" charset="2"/>
              <a:buChar char="q"/>
            </a:pPr>
            <a:r>
              <a:rPr lang="en-US" sz="2800" dirty="0">
                <a:solidFill>
                  <a:srgbClr val="FFFF00"/>
                </a:solidFill>
              </a:rPr>
              <a:t>Planet</a:t>
            </a:r>
          </a:p>
          <a:p>
            <a:pPr>
              <a:buFont typeface="Wingdings" charset="2"/>
              <a:buChar char="q"/>
            </a:pPr>
            <a:r>
              <a:rPr lang="en-US" sz="2800" dirty="0">
                <a:solidFill>
                  <a:srgbClr val="FFFF00"/>
                </a:solidFill>
              </a:rPr>
              <a:t>Solar System</a:t>
            </a:r>
          </a:p>
          <a:p>
            <a:pPr>
              <a:buFont typeface="Wingdings" charset="2"/>
              <a:buChar char="q"/>
            </a:pPr>
            <a:r>
              <a:rPr lang="en-US" sz="2800" dirty="0">
                <a:solidFill>
                  <a:srgbClr val="FFFF00"/>
                </a:solidFill>
              </a:rPr>
              <a:t>Galaxy</a:t>
            </a:r>
          </a:p>
          <a:p>
            <a:pPr>
              <a:buFont typeface="Wingdings" charset="2"/>
              <a:buChar char="q"/>
            </a:pPr>
            <a:r>
              <a:rPr lang="en-US" sz="2800" dirty="0">
                <a:solidFill>
                  <a:srgbClr val="FFFF00"/>
                </a:solidFill>
              </a:rPr>
              <a:t>Universe</a:t>
            </a:r>
          </a:p>
        </p:txBody>
      </p:sp>
      <p:sp>
        <p:nvSpPr>
          <p:cNvPr id="3" name="Title 2"/>
          <p:cNvSpPr>
            <a:spLocks noGrp="1"/>
          </p:cNvSpPr>
          <p:nvPr>
            <p:ph type="title"/>
          </p:nvPr>
        </p:nvSpPr>
        <p:spPr>
          <a:xfrm>
            <a:off x="685800" y="250439"/>
            <a:ext cx="7543800" cy="914400"/>
          </a:xfrm>
        </p:spPr>
        <p:txBody>
          <a:bodyPr/>
          <a:lstStyle/>
          <a:p>
            <a:pPr algn="ctr"/>
            <a:r>
              <a:rPr lang="en-US" sz="4400" dirty="0"/>
              <a:t>WHAT’S YOUR ADDRESS?</a:t>
            </a:r>
          </a:p>
        </p:txBody>
      </p:sp>
    </p:spTree>
    <p:extLst>
      <p:ext uri="{BB962C8B-B14F-4D97-AF65-F5344CB8AC3E}">
        <p14:creationId xmlns:p14="http://schemas.microsoft.com/office/powerpoint/2010/main" val="42823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445" y="1350863"/>
            <a:ext cx="8388335" cy="5277103"/>
          </a:xfrm>
        </p:spPr>
        <p:txBody>
          <a:bodyPr>
            <a:normAutofit/>
          </a:bodyPr>
          <a:lstStyle/>
          <a:p>
            <a:r>
              <a:rPr lang="en-US" sz="2800" dirty="0"/>
              <a:t>The universe is so big it is believed on go on forever. We know that in space things are not usually measured in kilometers they are measured in light years. What is the only thing NOT usually measured in LY? Earth to Moon</a:t>
            </a:r>
          </a:p>
          <a:p>
            <a:r>
              <a:rPr lang="en-US" sz="2800" dirty="0"/>
              <a:t>How did the universe start? How was it created? There are MANY theories. </a:t>
            </a:r>
          </a:p>
          <a:p>
            <a:r>
              <a:rPr lang="en-US" sz="2800" dirty="0"/>
              <a:t>Big Bang Theory is one of them. It says the universe was created 13 billion years ago by a big explosion. After the explosion galaxies of stars started to appear pulling inwards and outwards. </a:t>
            </a:r>
          </a:p>
          <a:p>
            <a:endParaRPr lang="en-US" sz="2800" dirty="0"/>
          </a:p>
          <a:p>
            <a:endParaRPr lang="en-US" dirty="0"/>
          </a:p>
        </p:txBody>
      </p:sp>
      <p:sp>
        <p:nvSpPr>
          <p:cNvPr id="3" name="Title 2"/>
          <p:cNvSpPr>
            <a:spLocks noGrp="1"/>
          </p:cNvSpPr>
          <p:nvPr>
            <p:ph type="title"/>
          </p:nvPr>
        </p:nvSpPr>
        <p:spPr>
          <a:xfrm>
            <a:off x="685800" y="228601"/>
            <a:ext cx="7543800" cy="914400"/>
          </a:xfrm>
        </p:spPr>
        <p:txBody>
          <a:bodyPr/>
          <a:lstStyle/>
          <a:p>
            <a:pPr algn="ctr"/>
            <a:r>
              <a:rPr lang="en-US" dirty="0"/>
              <a:t>BIG BANG THEORY</a:t>
            </a:r>
          </a:p>
        </p:txBody>
      </p:sp>
    </p:spTree>
    <p:extLst>
      <p:ext uri="{BB962C8B-B14F-4D97-AF65-F5344CB8AC3E}">
        <p14:creationId xmlns:p14="http://schemas.microsoft.com/office/powerpoint/2010/main" val="296742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4022" y="685801"/>
            <a:ext cx="7095578" cy="4983529"/>
          </a:xfrm>
        </p:spPr>
        <p:txBody>
          <a:bodyPr>
            <a:normAutofit/>
          </a:bodyPr>
          <a:lstStyle/>
          <a:p>
            <a:pPr marL="18288" indent="0" algn="ctr">
              <a:buNone/>
            </a:pPr>
            <a:r>
              <a:rPr lang="en-US" sz="4000" b="1" dirty="0">
                <a:solidFill>
                  <a:srgbClr val="FF34DB"/>
                </a:solidFill>
              </a:rPr>
              <a:t>OBJECTS IN SPACE THAT </a:t>
            </a:r>
            <a:r>
              <a:rPr lang="en-US" sz="4000" b="1" i="1" u="sng" dirty="0">
                <a:solidFill>
                  <a:srgbClr val="FFFF00"/>
                </a:solidFill>
              </a:rPr>
              <a:t>REFLECT</a:t>
            </a:r>
            <a:r>
              <a:rPr lang="en-US" sz="4000" b="1" dirty="0">
                <a:solidFill>
                  <a:srgbClr val="FF34DB"/>
                </a:solidFill>
              </a:rPr>
              <a:t> LIGHT:</a:t>
            </a:r>
          </a:p>
          <a:p>
            <a:pPr marL="18288" indent="0" algn="ctr">
              <a:buNone/>
            </a:pPr>
            <a:r>
              <a:rPr lang="en-US" sz="2000" b="1" dirty="0">
                <a:solidFill>
                  <a:srgbClr val="FF34DB"/>
                </a:solidFill>
              </a:rPr>
              <a:t>-Comets</a:t>
            </a:r>
          </a:p>
          <a:p>
            <a:pPr marL="18288" indent="0" algn="ctr">
              <a:buNone/>
            </a:pPr>
            <a:r>
              <a:rPr lang="en-US" sz="2000" b="1" dirty="0">
                <a:solidFill>
                  <a:srgbClr val="FF34DB"/>
                </a:solidFill>
              </a:rPr>
              <a:t>-Planets</a:t>
            </a:r>
          </a:p>
          <a:p>
            <a:pPr marL="18288" indent="0" algn="ctr">
              <a:buNone/>
            </a:pPr>
            <a:r>
              <a:rPr lang="en-US" sz="2000" b="1" dirty="0">
                <a:solidFill>
                  <a:srgbClr val="FF34DB"/>
                </a:solidFill>
              </a:rPr>
              <a:t>-Asteroids and meteroids in SPACE</a:t>
            </a:r>
          </a:p>
          <a:p>
            <a:pPr marL="18288" indent="0" algn="ctr">
              <a:buNone/>
            </a:pPr>
            <a:r>
              <a:rPr lang="en-US" sz="2000" b="1" dirty="0">
                <a:solidFill>
                  <a:srgbClr val="FF34DB"/>
                </a:solidFill>
              </a:rPr>
              <a:t>-Moons or natural satellites</a:t>
            </a:r>
          </a:p>
          <a:p>
            <a:pPr marL="18288" indent="0" algn="ctr">
              <a:buNone/>
            </a:pPr>
            <a:r>
              <a:rPr lang="en-US" sz="2000" b="1" dirty="0">
                <a:solidFill>
                  <a:srgbClr val="FF34DB"/>
                </a:solidFill>
              </a:rPr>
              <a:t>-Artificial satellites</a:t>
            </a:r>
          </a:p>
        </p:txBody>
      </p:sp>
    </p:spTree>
    <p:extLst>
      <p:ext uri="{BB962C8B-B14F-4D97-AF65-F5344CB8AC3E}">
        <p14:creationId xmlns:p14="http://schemas.microsoft.com/office/powerpoint/2010/main" val="334048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8203" y="1481585"/>
            <a:ext cx="7055074" cy="4807592"/>
          </a:xfrm>
        </p:spPr>
        <p:txBody>
          <a:bodyPr>
            <a:normAutofit/>
          </a:bodyPr>
          <a:lstStyle/>
          <a:p>
            <a:pPr marL="18288" indent="0">
              <a:buNone/>
            </a:pPr>
            <a:r>
              <a:rPr lang="en-US" dirty="0"/>
              <a:t>SUN: Did you know the sun is a GIANT STAR. It is the center of our solar system. It emits light when hydrogen is converted to helium through something called a nuclear fusion reaction. It won’t burn out for another 4-5 BILLION years from now. </a:t>
            </a:r>
          </a:p>
          <a:p>
            <a:pPr marL="18288" indent="0">
              <a:buNone/>
            </a:pPr>
            <a:r>
              <a:rPr lang="en-US" dirty="0"/>
              <a:t>STARS: They are heat sources in the universe and come in all sorts of sizes and temperatures. Some last only millions of years while other last billions. The closest star to earth is the </a:t>
            </a:r>
            <a:r>
              <a:rPr lang="en-US" dirty="0" err="1"/>
              <a:t>Proxima</a:t>
            </a:r>
            <a:r>
              <a:rPr lang="en-US" dirty="0"/>
              <a:t> Centauri. It’s 4 </a:t>
            </a:r>
            <a:r>
              <a:rPr lang="en-US" dirty="0">
                <a:solidFill>
                  <a:srgbClr val="FF34DB"/>
                </a:solidFill>
              </a:rPr>
              <a:t>light years </a:t>
            </a:r>
            <a:r>
              <a:rPr lang="en-US" dirty="0"/>
              <a:t>away. </a:t>
            </a:r>
          </a:p>
          <a:p>
            <a:pPr marL="18288" indent="0">
              <a:buNone/>
            </a:pPr>
            <a:r>
              <a:rPr lang="en-US" dirty="0"/>
              <a:t>A Light year is the distance light travels in a year. (300 000km/sec) Light can travel around the world 7 and a half times in ONE SECOND!</a:t>
            </a:r>
          </a:p>
        </p:txBody>
      </p:sp>
      <p:sp>
        <p:nvSpPr>
          <p:cNvPr id="3" name="Title 2"/>
          <p:cNvSpPr>
            <a:spLocks noGrp="1"/>
          </p:cNvSpPr>
          <p:nvPr>
            <p:ph type="title"/>
          </p:nvPr>
        </p:nvSpPr>
        <p:spPr>
          <a:xfrm>
            <a:off x="898202" y="228601"/>
            <a:ext cx="7543800" cy="914400"/>
          </a:xfrm>
        </p:spPr>
        <p:txBody>
          <a:bodyPr/>
          <a:lstStyle/>
          <a:p>
            <a:r>
              <a:rPr lang="en-US" dirty="0"/>
              <a:t>A little about a lot…..</a:t>
            </a:r>
          </a:p>
        </p:txBody>
      </p:sp>
    </p:spTree>
    <p:extLst>
      <p:ext uri="{BB962C8B-B14F-4D97-AF65-F5344CB8AC3E}">
        <p14:creationId xmlns:p14="http://schemas.microsoft.com/office/powerpoint/2010/main" val="325497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249" y="604729"/>
            <a:ext cx="7287983" cy="4247317"/>
          </a:xfrm>
          <a:prstGeom prst="rect">
            <a:avLst/>
          </a:prstGeom>
          <a:noFill/>
        </p:spPr>
        <p:txBody>
          <a:bodyPr wrap="square" rtlCol="0">
            <a:spAutoFit/>
          </a:bodyPr>
          <a:lstStyle/>
          <a:p>
            <a:r>
              <a:rPr lang="en-US" dirty="0"/>
              <a:t>GALAXIES: Are made of billions of stars. These stars, when grouped together can EMIT an enormous amount of light. Our sun is one of about 200 billion stars in our galaxy which is called the MILKY WAY. </a:t>
            </a:r>
          </a:p>
          <a:p>
            <a:endParaRPr lang="en-US" dirty="0"/>
          </a:p>
          <a:p>
            <a:r>
              <a:rPr lang="en-US" dirty="0"/>
              <a:t>EMISSION NEBULAE: They are clouds of dust and gases. Some are pieces of a star after it exploded others can be star nurseries, where stars are born. (no not like Justin </a:t>
            </a:r>
            <a:r>
              <a:rPr lang="en-US" dirty="0" err="1"/>
              <a:t>Bieber</a:t>
            </a:r>
            <a:r>
              <a:rPr lang="en-US" dirty="0"/>
              <a:t> --the fire kind)</a:t>
            </a:r>
          </a:p>
          <a:p>
            <a:endParaRPr lang="en-US" dirty="0"/>
          </a:p>
          <a:p>
            <a:r>
              <a:rPr lang="en-US" dirty="0"/>
              <a:t>METEORS: THEY ARE KNOWN AS SHOOTING STARS. They Are meteoroids that burn up after enter earth atmosphere from outer space. Usually, they burn up and never reach earth. </a:t>
            </a:r>
            <a:r>
              <a:rPr lang="en-US" dirty="0">
                <a:hlinkClick r:id="rId2"/>
              </a:rPr>
              <a:t>http://www.youtube.com/watch?v=90Omh7_I8vI</a:t>
            </a:r>
            <a:endParaRPr lang="en-US" dirty="0"/>
          </a:p>
          <a:p>
            <a:endParaRPr lang="en-US" dirty="0"/>
          </a:p>
          <a:p>
            <a:r>
              <a:rPr lang="en-US" dirty="0"/>
              <a:t>AURORA BOREALIS</a:t>
            </a:r>
            <a:r>
              <a:rPr lang="en-US" dirty="0">
                <a:sym typeface="Wingdings"/>
              </a:rPr>
              <a:t>: (Northern lights)</a:t>
            </a:r>
            <a:r>
              <a:rPr lang="en-US" dirty="0"/>
              <a:t> Particles of solar wind collide with atoms of gas in the atmosphere. </a:t>
            </a:r>
          </a:p>
        </p:txBody>
      </p:sp>
    </p:spTree>
    <p:extLst>
      <p:ext uri="{BB962C8B-B14F-4D97-AF65-F5344CB8AC3E}">
        <p14:creationId xmlns:p14="http://schemas.microsoft.com/office/powerpoint/2010/main" val="263129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com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7" y="0"/>
            <a:ext cx="9087023" cy="6858000"/>
          </a:xfrm>
          <a:prstGeom prst="rect">
            <a:avLst/>
          </a:prstGeom>
        </p:spPr>
      </p:pic>
      <p:sp>
        <p:nvSpPr>
          <p:cNvPr id="2" name="Content Placeholder 1"/>
          <p:cNvSpPr>
            <a:spLocks noGrp="1"/>
          </p:cNvSpPr>
          <p:nvPr>
            <p:ph idx="1"/>
          </p:nvPr>
        </p:nvSpPr>
        <p:spPr>
          <a:xfrm>
            <a:off x="740869" y="458670"/>
            <a:ext cx="7488731" cy="5927429"/>
          </a:xfrm>
        </p:spPr>
        <p:txBody>
          <a:bodyPr>
            <a:normAutofit fontScale="92500"/>
          </a:bodyPr>
          <a:lstStyle/>
          <a:p>
            <a:pPr marL="18288" indent="0">
              <a:buNone/>
            </a:pPr>
            <a:r>
              <a:rPr lang="en-US" sz="2400" b="1" u="sng" dirty="0"/>
              <a:t>COMETS: </a:t>
            </a:r>
            <a:r>
              <a:rPr lang="en-US" sz="2400" dirty="0"/>
              <a:t>They are made of rock, dust, and ice. As it moves closer to the sun it begins to melt making a gas </a:t>
            </a:r>
            <a:r>
              <a:rPr lang="en-US" sz="2400" dirty="0" err="1"/>
              <a:t>vapour</a:t>
            </a:r>
            <a:r>
              <a:rPr lang="en-US" sz="2400" dirty="0"/>
              <a:t> trail. (looks like a tail) It is this </a:t>
            </a:r>
            <a:r>
              <a:rPr lang="en-US" sz="2400" dirty="0" err="1"/>
              <a:t>vapours</a:t>
            </a:r>
            <a:r>
              <a:rPr lang="en-US" sz="2400" dirty="0"/>
              <a:t> that REFLECTS the light from the sun. </a:t>
            </a:r>
          </a:p>
          <a:p>
            <a:pPr marL="18288" indent="0">
              <a:buNone/>
            </a:pPr>
            <a:r>
              <a:rPr lang="en-US" sz="2400" b="1" u="sng" dirty="0"/>
              <a:t>PLANETS: </a:t>
            </a:r>
            <a:r>
              <a:rPr lang="en-US" sz="2400" dirty="0"/>
              <a:t>Are big bodies in the sky made up of solids, liquids, and gases. Some of the planets can be seen from earth because they reflect the light of the sun. </a:t>
            </a:r>
          </a:p>
          <a:p>
            <a:pPr marL="18288" indent="0">
              <a:buNone/>
            </a:pPr>
            <a:r>
              <a:rPr lang="en-US" sz="2400" b="1" u="sng" dirty="0"/>
              <a:t>ASTEROIDS and METEROIDS </a:t>
            </a:r>
            <a:r>
              <a:rPr lang="en-US" sz="2400" dirty="0"/>
              <a:t>in space: are pieces of rock and metal found in outer space. Asteroids orbit the sun and are bigger than meteroids. BUT both reflect the sun. </a:t>
            </a:r>
          </a:p>
          <a:p>
            <a:pPr marL="18288" indent="0">
              <a:buNone/>
            </a:pPr>
            <a:r>
              <a:rPr lang="en-US" sz="2400" b="1" u="sng" dirty="0"/>
              <a:t>MOONS OR NATURAL SATELLITES</a:t>
            </a:r>
            <a:r>
              <a:rPr lang="en-US" sz="2400" dirty="0"/>
              <a:t>: There are many planets, like ours, that have natural satellites. They are seen because the sun reflects off their surface.</a:t>
            </a:r>
          </a:p>
          <a:p>
            <a:pPr marL="18288" indent="0">
              <a:buNone/>
            </a:pPr>
            <a:r>
              <a:rPr lang="en-US" sz="2400" b="1" u="sng" dirty="0"/>
              <a:t>ARTIFICAL SATELLITES: </a:t>
            </a:r>
            <a:r>
              <a:rPr lang="en-US" sz="2400" dirty="0"/>
              <a:t>Are objects sent into orbit, like the Hubble space telescope.  </a:t>
            </a:r>
          </a:p>
          <a:p>
            <a:pPr marL="18288" indent="0">
              <a:buNone/>
            </a:pPr>
            <a:endParaRPr lang="en-US" dirty="0"/>
          </a:p>
          <a:p>
            <a:pPr marL="18288" indent="0">
              <a:buNone/>
            </a:pPr>
            <a:endParaRPr lang="en-US" dirty="0"/>
          </a:p>
        </p:txBody>
      </p:sp>
    </p:spTree>
    <p:extLst>
      <p:ext uri="{BB962C8B-B14F-4D97-AF65-F5344CB8AC3E}">
        <p14:creationId xmlns:p14="http://schemas.microsoft.com/office/powerpoint/2010/main" val="147942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218" y="226773"/>
            <a:ext cx="7322382" cy="6001931"/>
          </a:xfrm>
        </p:spPr>
        <p:txBody>
          <a:bodyPr>
            <a:noAutofit/>
          </a:bodyPr>
          <a:lstStyle/>
          <a:p>
            <a:pPr marL="18288" indent="0">
              <a:buNone/>
            </a:pPr>
            <a:r>
              <a:rPr lang="en-US" sz="1800" b="1" u="sng" dirty="0">
                <a:latin typeface="Apple Casual"/>
                <a:cs typeface="Apple Casual"/>
              </a:rPr>
              <a:t>COMET SONG in the tune of BINGO</a:t>
            </a:r>
          </a:p>
          <a:p>
            <a:pPr marL="18288" indent="0">
              <a:buNone/>
            </a:pPr>
            <a:r>
              <a:rPr lang="en-US" sz="1800" dirty="0">
                <a:latin typeface="Apple Casual"/>
                <a:cs typeface="Apple Casual"/>
              </a:rPr>
              <a:t>Comets are very cold </a:t>
            </a:r>
            <a:r>
              <a:rPr lang="en-US" sz="1800" i="1" dirty="0">
                <a:latin typeface="Apple Casual"/>
                <a:cs typeface="Apple Casual"/>
              </a:rPr>
              <a:t>(Cross arms in front of chest and shake like you're cold)</a:t>
            </a:r>
            <a:r>
              <a:rPr lang="en-US" sz="1800" dirty="0">
                <a:latin typeface="Apple Casual"/>
                <a:cs typeface="Apple Casual"/>
              </a:rPr>
              <a:t> A "dirty snowball" I've been told </a:t>
            </a:r>
            <a:r>
              <a:rPr lang="en-US" sz="1800" i="1" dirty="0">
                <a:latin typeface="Apple Casual"/>
                <a:cs typeface="Apple Casual"/>
              </a:rPr>
              <a:t>(Pretend to pack and then throw a snowball)</a:t>
            </a:r>
            <a:r>
              <a:rPr lang="en-US" sz="1800" dirty="0">
                <a:latin typeface="Apple Casual"/>
                <a:cs typeface="Apple Casual"/>
              </a:rPr>
              <a:t> C-O-M-E-T (3x) Comets are very cold </a:t>
            </a:r>
            <a:r>
              <a:rPr lang="en-US" sz="1800" i="1" dirty="0">
                <a:latin typeface="Apple Casual"/>
                <a:cs typeface="Apple Casual"/>
              </a:rPr>
              <a:t>(Cross arms in front of chest and shake like you're cold)</a:t>
            </a:r>
            <a:r>
              <a:rPr lang="en-US" sz="1800" dirty="0">
                <a:latin typeface="Apple Casual"/>
                <a:cs typeface="Apple Casual"/>
              </a:rPr>
              <a:t>  The coma &amp; tails shine like gold </a:t>
            </a:r>
            <a:r>
              <a:rPr lang="en-US" sz="1800" i="1" dirty="0">
                <a:latin typeface="Apple Casual"/>
                <a:cs typeface="Apple Casual"/>
              </a:rPr>
              <a:t>(Wiggle fingers in front of you like the tail)</a:t>
            </a:r>
            <a:r>
              <a:rPr lang="en-US" sz="1800" dirty="0">
                <a:latin typeface="Apple Casual"/>
                <a:cs typeface="Apple Casual"/>
              </a:rPr>
              <a:t> The sun makes their gases explode </a:t>
            </a:r>
            <a:r>
              <a:rPr lang="en-US" sz="1800" i="1" dirty="0">
                <a:latin typeface="Apple Casual"/>
                <a:cs typeface="Apple Casual"/>
              </a:rPr>
              <a:t>(Raise up both arms to signal an explosion)</a:t>
            </a:r>
            <a:r>
              <a:rPr lang="en-US" sz="1800" dirty="0">
                <a:latin typeface="Apple Casual"/>
                <a:cs typeface="Apple Casual"/>
              </a:rPr>
              <a:t> C-O-M-E-T (3x) The coma &amp; tails shine like gold </a:t>
            </a:r>
            <a:r>
              <a:rPr lang="en-US" sz="1800" i="1" dirty="0">
                <a:latin typeface="Apple Casual"/>
                <a:cs typeface="Apple Casual"/>
              </a:rPr>
              <a:t>(Wiggle fingers in front of you like the tail)</a:t>
            </a:r>
            <a:r>
              <a:rPr lang="en-US" sz="1800" dirty="0">
                <a:latin typeface="Apple Casual"/>
                <a:cs typeface="Apple Casual"/>
              </a:rPr>
              <a:t>  Ice, dust, and rock to behold </a:t>
            </a:r>
            <a:r>
              <a:rPr lang="en-US" sz="1800" i="1" dirty="0">
                <a:latin typeface="Apple Casual"/>
                <a:cs typeface="Apple Casual"/>
              </a:rPr>
              <a:t>(Hold out both hands with palms up)</a:t>
            </a:r>
            <a:r>
              <a:rPr lang="en-US" sz="1800" dirty="0">
                <a:latin typeface="Apple Casual"/>
                <a:cs typeface="Apple Casual"/>
              </a:rPr>
              <a:t> An elliptical orbit Halley's Comet strolled </a:t>
            </a:r>
            <a:r>
              <a:rPr lang="en-US" sz="1800" i="1" dirty="0">
                <a:latin typeface="Apple Casual"/>
                <a:cs typeface="Apple Casual"/>
              </a:rPr>
              <a:t>(Move index finger around in an elliptical shape)</a:t>
            </a:r>
            <a:r>
              <a:rPr lang="en-US" sz="1800" dirty="0">
                <a:latin typeface="Apple Casual"/>
                <a:cs typeface="Apple Casual"/>
              </a:rPr>
              <a:t> C-O-M-E-T (3x) Ice, dust, and rock to behold </a:t>
            </a:r>
            <a:r>
              <a:rPr lang="en-US" sz="1800" i="1" dirty="0">
                <a:latin typeface="Apple Casual"/>
                <a:cs typeface="Apple Casual"/>
              </a:rPr>
              <a:t>(Hold out both hands with palms up)</a:t>
            </a:r>
            <a:endParaRPr lang="en-US" sz="1800" dirty="0">
              <a:latin typeface="Apple Casual"/>
              <a:cs typeface="Apple Casual"/>
            </a:endParaRPr>
          </a:p>
        </p:txBody>
      </p:sp>
    </p:spTree>
    <p:extLst>
      <p:ext uri="{BB962C8B-B14F-4D97-AF65-F5344CB8AC3E}">
        <p14:creationId xmlns:p14="http://schemas.microsoft.com/office/powerpoint/2010/main" val="2278986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Elemental.thmx</Template>
  <TotalTime>22481</TotalTime>
  <Words>2979</Words>
  <Application>Microsoft Office PowerPoint</Application>
  <PresentationFormat>On-screen Show (4:3)</PresentationFormat>
  <Paragraphs>269</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Elemental</vt:lpstr>
      <vt:lpstr>SKY SCIENCE</vt:lpstr>
      <vt:lpstr>SPACE? WHAT’S IN SPACE?</vt:lpstr>
      <vt:lpstr>You can see many objects in the sky at night. However, not all of them actually EMIT light. </vt:lpstr>
      <vt:lpstr>OBJECTS IN SPACE THAT EMIT LIGHT: -Sun -Other Stars -Galaxies -Emission Nebulae -Meteors in Earth’s Atmosphere -Aurora Borealis </vt:lpstr>
      <vt:lpstr>PowerPoint Presentation</vt:lpstr>
      <vt:lpstr>A little about a lot…..</vt:lpstr>
      <vt:lpstr>PowerPoint Presentation</vt:lpstr>
      <vt:lpstr>PowerPoint Presentation</vt:lpstr>
      <vt:lpstr>PowerPoint Presentation</vt:lpstr>
      <vt:lpstr>STARS and Constellations</vt:lpstr>
      <vt:lpstr>Constellations and asterisms</vt:lpstr>
      <vt:lpstr>URSA MAJOR, Great Bear, Big Dipper</vt:lpstr>
      <vt:lpstr>PowerPoint Presentation</vt:lpstr>
      <vt:lpstr>WHY all the patterns?</vt:lpstr>
      <vt:lpstr>Movie…I mean Moving Stars</vt:lpstr>
      <vt:lpstr>CIRCUMPOLAR CONSTELLATIONS</vt:lpstr>
      <vt:lpstr>http://mrsheath.wikispaces.com/constellations </vt:lpstr>
      <vt:lpstr>PowerPoint Presentation</vt:lpstr>
      <vt:lpstr>PowerPoint Presentation</vt:lpstr>
      <vt:lpstr>PowerPoint Presentation</vt:lpstr>
      <vt:lpstr>THE SUN</vt:lpstr>
      <vt:lpstr>SAFELY VIEWING THE SUN</vt:lpstr>
      <vt:lpstr>PowerPoint Presentation</vt:lpstr>
      <vt:lpstr>WHY ALL THE SEASONS?</vt:lpstr>
      <vt:lpstr>Canadian Summer and Winter</vt:lpstr>
      <vt:lpstr>Phases of the moon!!</vt:lpstr>
      <vt:lpstr>PHASES OF THE MOON 1. New moon: You do not see the moon because only the far side of the moon is lit up. 2.  Waxing crescent 3: First quarter 4: Waxing gibbous 5: Full moon 6: Waning gibbous 7: Last quarter 8: Waning crescent AND REPEAT</vt:lpstr>
      <vt:lpstr>PowerPoint Presentation</vt:lpstr>
      <vt:lpstr>PowerPoint Presentation</vt:lpstr>
      <vt:lpstr>Planets in the Solar System</vt:lpstr>
      <vt:lpstr>Mercury</vt:lpstr>
      <vt:lpstr>Venus</vt:lpstr>
      <vt:lpstr>Earth</vt:lpstr>
      <vt:lpstr>Mars</vt:lpstr>
      <vt:lpstr>ASTEROID BELT</vt:lpstr>
      <vt:lpstr>The Outer Planets</vt:lpstr>
      <vt:lpstr>Jupiter</vt:lpstr>
      <vt:lpstr>Saturn</vt:lpstr>
      <vt:lpstr>Uranus</vt:lpstr>
      <vt:lpstr>Neptune</vt:lpstr>
      <vt:lpstr>Dwarf Planets</vt:lpstr>
      <vt:lpstr>Moons in Space</vt:lpstr>
      <vt:lpstr>PowerPoint Presentation</vt:lpstr>
      <vt:lpstr>PowerPoint Presentation</vt:lpstr>
      <vt:lpstr>Technology in Space</vt:lpstr>
      <vt:lpstr>PowerPoint Presentation</vt:lpstr>
      <vt:lpstr>BRAIN POP!!!!!</vt:lpstr>
      <vt:lpstr>WHAT’S YOUR ADDRESS?</vt:lpstr>
      <vt:lpstr>BIG BANG THEORY</vt:lpstr>
    </vt:vector>
  </TitlesOfParts>
  <Company>RVSD41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SCIENCE</dc:title>
  <dc:creator>rockyview school division</dc:creator>
  <cp:lastModifiedBy>Mustafizur Rahman</cp:lastModifiedBy>
  <cp:revision>118</cp:revision>
  <dcterms:created xsi:type="dcterms:W3CDTF">2013-03-08T00:17:07Z</dcterms:created>
  <dcterms:modified xsi:type="dcterms:W3CDTF">2018-09-16T23:02:57Z</dcterms:modified>
</cp:coreProperties>
</file>